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60" r:id="rId4"/>
    <p:sldId id="265" r:id="rId5"/>
    <p:sldId id="261" r:id="rId6"/>
    <p:sldId id="266" r:id="rId7"/>
    <p:sldId id="263" r:id="rId8"/>
    <p:sldId id="264" r:id="rId9"/>
    <p:sldId id="267" r:id="rId1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76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40FD0-A4E2-4D93-BE82-D281DCC394CB}" type="datetimeFigureOut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C820-1C89-4595-BDDA-2B9E2F742A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8994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40FD0-A4E2-4D93-BE82-D281DCC394CB}" type="datetimeFigureOut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C820-1C89-4595-BDDA-2B9E2F742A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6186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40FD0-A4E2-4D93-BE82-D281DCC394CB}" type="datetimeFigureOut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C820-1C89-4595-BDDA-2B9E2F742A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6476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40FD0-A4E2-4D93-BE82-D281DCC394CB}" type="datetimeFigureOut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C820-1C89-4595-BDDA-2B9E2F742A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9475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40FD0-A4E2-4D93-BE82-D281DCC394CB}" type="datetimeFigureOut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C820-1C89-4595-BDDA-2B9E2F742A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9994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40FD0-A4E2-4D93-BE82-D281DCC394CB}" type="datetimeFigureOut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C820-1C89-4595-BDDA-2B9E2F742A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7264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40FD0-A4E2-4D93-BE82-D281DCC394CB}" type="datetimeFigureOut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C820-1C89-4595-BDDA-2B9E2F742A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316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40FD0-A4E2-4D93-BE82-D281DCC394CB}" type="datetimeFigureOut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C820-1C89-4595-BDDA-2B9E2F742A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581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40FD0-A4E2-4D93-BE82-D281DCC394CB}" type="datetimeFigureOut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C820-1C89-4595-BDDA-2B9E2F742A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5460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40FD0-A4E2-4D93-BE82-D281DCC394CB}" type="datetimeFigureOut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C820-1C89-4595-BDDA-2B9E2F742A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8344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40FD0-A4E2-4D93-BE82-D281DCC394CB}" type="datetimeFigureOut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C820-1C89-4595-BDDA-2B9E2F742A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0278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40FD0-A4E2-4D93-BE82-D281DCC394CB}" type="datetimeFigureOut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0C820-1C89-4595-BDDA-2B9E2F742A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267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E</a:t>
            </a:r>
            <a:r>
              <a:rPr kumimoji="1" lang="ja-JP" altLang="en-US" dirty="0" smtClean="0"/>
              <a:t>：</a:t>
            </a:r>
            <a:r>
              <a:rPr kumimoji="1" lang="en-US" altLang="ja-JP" dirty="0" smtClean="0"/>
              <a:t>2-SAT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原案：秋葉</a:t>
            </a:r>
            <a:endParaRPr lang="en-US" altLang="ja-JP" dirty="0" smtClean="0"/>
          </a:p>
          <a:p>
            <a:r>
              <a:rPr lang="ja-JP" altLang="en-US" dirty="0" smtClean="0"/>
              <a:t>解答：秋葉，大阪，矢野</a:t>
            </a:r>
            <a:endParaRPr lang="en-US" altLang="ja-JP" dirty="0" smtClean="0"/>
          </a:p>
          <a:p>
            <a:r>
              <a:rPr lang="ja-JP" altLang="en-US" dirty="0" smtClean="0"/>
              <a:t>解説：岡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62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問題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447800"/>
                <a:ext cx="8640960" cy="5293568"/>
              </a:xfrm>
            </p:spPr>
            <p:txBody>
              <a:bodyPr>
                <a:normAutofit fontScale="85000" lnSpcReduction="10000"/>
              </a:bodyPr>
              <a:lstStyle/>
              <a:p>
                <a:pPr marL="0" indent="0">
                  <a:buNone/>
                </a:pPr>
                <a:r>
                  <a:rPr lang="ja-JP" altLang="en-US" dirty="0" smtClean="0">
                    <a:latin typeface="Cambria Math"/>
                  </a:rPr>
                  <a:t>変数</a:t>
                </a:r>
                <a:r>
                  <a:rPr lang="en-US" altLang="ja-JP" dirty="0" smtClean="0">
                    <a:latin typeface="Cambria Math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altLang="ja-JP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altLang="ja-JP" b="0" i="1" smtClean="0"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altLang="ja-JP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altLang="ja-JP" b="0" i="1" smtClean="0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endParaRPr lang="en-US" altLang="ja-JP" dirty="0" smtClean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ja-JP" altLang="en-US" dirty="0" smtClean="0">
                    <a:latin typeface="Cambria Math"/>
                  </a:rPr>
                  <a:t>大きさ </a:t>
                </a:r>
                <a:r>
                  <a:rPr lang="en-US" altLang="ja-JP" dirty="0" smtClean="0">
                    <a:latin typeface="Cambria Math"/>
                  </a:rPr>
                  <a:t>2 </a:t>
                </a:r>
                <a:r>
                  <a:rPr lang="ja-JP" altLang="en-US" dirty="0" smtClean="0">
                    <a:latin typeface="Cambria Math"/>
                  </a:rPr>
                  <a:t>の</a:t>
                </a:r>
                <a:r>
                  <a:rPr lang="en-US" altLang="ja-JP" dirty="0" smtClean="0">
                    <a:latin typeface="Cambria Math"/>
                  </a:rPr>
                  <a:t>OR</a:t>
                </a:r>
                <a:r>
                  <a:rPr lang="ja-JP" altLang="en-US" dirty="0" smtClean="0">
                    <a:latin typeface="Cambria Math"/>
                  </a:rPr>
                  <a:t>節が</a:t>
                </a:r>
                <a:r>
                  <a:rPr lang="en-US" altLang="ja-JP" dirty="0" smtClean="0">
                    <a:latin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/>
                      </a:rPr>
                      <m:t>∧</m:t>
                    </m:r>
                  </m:oMath>
                </a14:m>
                <a:r>
                  <a:rPr lang="en-US" altLang="ja-JP" dirty="0">
                    <a:latin typeface="Cambria Math"/>
                  </a:rPr>
                  <a:t> </a:t>
                </a:r>
                <a:r>
                  <a:rPr lang="ja-JP" altLang="en-US" dirty="0">
                    <a:latin typeface="Cambria Math"/>
                  </a:rPr>
                  <a:t>で結ばれた論理式と，その割当てが与えられる．</a:t>
                </a:r>
                <a:endParaRPr lang="en-US" altLang="ja-JP" dirty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/>
                      </a:rPr>
                      <m:t>𝑛</m:t>
                    </m:r>
                    <m:r>
                      <a:rPr kumimoji="1" lang="en-US" altLang="ja-JP" b="0" i="1" smtClean="0">
                        <a:latin typeface="Cambria Math"/>
                      </a:rPr>
                      <m:t>≤</m:t>
                    </m:r>
                    <m:sSup>
                      <m:sSupPr>
                        <m:ctrlPr>
                          <a:rPr kumimoji="1" lang="en-US" altLang="ja-JP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kumimoji="1" lang="en-US" altLang="ja-JP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kumimoji="1" lang="en-US" altLang="ja-JP" b="0" i="1" smtClean="0">
                            <a:latin typeface="Cambria Math"/>
                          </a:rPr>
                          <m:t>4</m:t>
                        </m:r>
                      </m:sup>
                    </m:sSup>
                    <m:r>
                      <a:rPr kumimoji="1" lang="en-US" altLang="ja-JP" b="0" i="0" smtClean="0">
                        <a:latin typeface="Cambria Math"/>
                      </a:rPr>
                      <m:t>,</m:t>
                    </m:r>
                  </m:oMath>
                </a14:m>
                <a:r>
                  <a:rPr kumimoji="1" lang="en-US" altLang="ja-JP" b="0" dirty="0" smtClean="0">
                    <a:latin typeface="Cambria Math"/>
                  </a:rPr>
                  <a:t> </a:t>
                </a:r>
                <a:r>
                  <a:rPr kumimoji="1" lang="ja-JP" altLang="en-US" b="0" dirty="0" smtClean="0">
                    <a:latin typeface="Cambria Math"/>
                  </a:rPr>
                  <a:t>節の数 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/>
                      </a:rPr>
                      <m:t>≤</m:t>
                    </m:r>
                    <m:sSup>
                      <m:sSupPr>
                        <m:ctrlPr>
                          <a:rPr kumimoji="1" lang="en-US" altLang="ja-JP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kumimoji="1" lang="en-US" altLang="ja-JP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kumimoji="1" lang="en-US" altLang="ja-JP" b="0" i="1" smtClean="0">
                            <a:latin typeface="Cambria Math"/>
                          </a:rPr>
                          <m:t>5</m:t>
                        </m:r>
                      </m:sup>
                    </m:sSup>
                  </m:oMath>
                </a14:m>
                <a:endParaRPr kumimoji="1" lang="en-US" altLang="ja-JP" b="0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1" lang="en-US" altLang="ja-JP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kumimoji="1" lang="en-US" altLang="ja-JP" b="0" i="1" smtClean="0">
                              <a:latin typeface="Cambria Math"/>
                            </a:rPr>
                            <m:t>¬</m:t>
                          </m:r>
                          <m:sSub>
                            <m:sSubPr>
                              <m:ctrlPr>
                                <a:rPr kumimoji="1" lang="en-US" altLang="ja-JP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kumimoji="1" lang="en-US" altLang="ja-JP" b="0" i="1" smtClean="0">
                              <a:latin typeface="Cambria Math"/>
                            </a:rPr>
                            <m:t>∨</m:t>
                          </m:r>
                          <m:sSub>
                            <m:sSubPr>
                              <m:ctrlPr>
                                <a:rPr kumimoji="1" lang="en-US" altLang="ja-JP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kumimoji="1" lang="en-US" altLang="ja-JP" b="0" i="1" smtClean="0">
                          <a:latin typeface="Cambria Math"/>
                        </a:rPr>
                        <m:t>∧</m:t>
                      </m:r>
                      <m:d>
                        <m:dPr>
                          <m:ctrlPr>
                            <a:rPr kumimoji="1" lang="en-US" altLang="ja-JP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kumimoji="1" lang="en-US" altLang="ja-JP" b="0" i="1" smtClean="0">
                              <a:latin typeface="Cambria Math"/>
                            </a:rPr>
                            <m:t>¬</m:t>
                          </m:r>
                          <m:sSub>
                            <m:sSubPr>
                              <m:ctrlPr>
                                <a:rPr kumimoji="1" lang="en-US" altLang="ja-JP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kumimoji="1" lang="en-US" altLang="ja-JP" b="0" i="1" smtClean="0">
                              <a:latin typeface="Cambria Math"/>
                            </a:rPr>
                            <m:t>∨</m:t>
                          </m:r>
                          <m:sSub>
                            <m:sSubPr>
                              <m:ctrlPr>
                                <a:rPr kumimoji="1" lang="en-US" altLang="ja-JP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¬</m:t>
                              </m:r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  <m:r>
                        <a:rPr kumimoji="1" lang="en-US" altLang="ja-JP" b="0" i="1" smtClean="0">
                          <a:latin typeface="Cambria Math"/>
                        </a:rPr>
                        <m:t>∧(</m:t>
                      </m:r>
                      <m:sSub>
                        <m:sSubPr>
                          <m:ctrlPr>
                            <a:rPr kumimoji="1" lang="en-US" altLang="ja-JP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kumimoji="1" lang="en-US" altLang="ja-JP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kumimoji="1" lang="en-US" altLang="ja-JP" b="0" i="1" smtClean="0">
                          <a:latin typeface="Cambria Math"/>
                        </a:rPr>
                        <m:t>∨</m:t>
                      </m:r>
                      <m:sSub>
                        <m:sSubPr>
                          <m:ctrlPr>
                            <a:rPr kumimoji="1" lang="en-US" altLang="ja-JP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kumimoji="1" lang="en-US" altLang="ja-JP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kumimoji="1" lang="en-US" altLang="ja-JP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kumimoji="1" lang="en-US" altLang="ja-JP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kumimoji="1" lang="en-US" altLang="ja-JP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kumimoji="1" lang="en-US" altLang="ja-JP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kumimoji="1" lang="en-US" altLang="ja-JP" b="0" i="0" smtClean="0">
                          <a:latin typeface="Cambria Math"/>
                        </a:rPr>
                        <m:t>False</m:t>
                      </m:r>
                    </m:oMath>
                  </m:oMathPara>
                </a14:m>
                <a:endParaRPr kumimoji="1" lang="en-US" altLang="ja-JP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kumimoji="1" lang="en-US" altLang="ja-JP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kumimoji="1" lang="en-US" altLang="ja-JP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kumimoji="1" lang="en-US" altLang="ja-JP" b="0" i="0" smtClean="0">
                          <a:latin typeface="Cambria Math"/>
                        </a:rPr>
                        <m:t>False</m:t>
                      </m:r>
                    </m:oMath>
                  </m:oMathPara>
                </a14:m>
                <a:endParaRPr kumimoji="1" lang="en-US" altLang="ja-JP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kumimoji="1" lang="en-US" altLang="ja-JP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kumimoji="1" lang="en-US" altLang="ja-JP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kumimoji="1" lang="en-US" altLang="ja-JP" b="0" i="0" smtClean="0">
                          <a:latin typeface="Cambria Math"/>
                        </a:rPr>
                        <m:t>True</m:t>
                      </m:r>
                    </m:oMath>
                  </m:oMathPara>
                </a14:m>
                <a:endParaRPr kumimoji="1" lang="en-US" altLang="ja-JP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kumimoji="1" lang="en-US" altLang="ja-JP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kumimoji="1" lang="en-US" altLang="ja-JP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kumimoji="1" lang="en-US" altLang="ja-JP" b="0" i="0" smtClean="0">
                          <a:latin typeface="Cambria Math"/>
                        </a:rPr>
                        <m:t>False</m:t>
                      </m:r>
                    </m:oMath>
                  </m:oMathPara>
                </a14:m>
                <a:endParaRPr kumimoji="1"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 smtClean="0"/>
                  <a:t>できるだけ少ない数の変数の割り当てを変更し，論理式を </a:t>
                </a:r>
                <a:r>
                  <a:rPr lang="en-US" altLang="ja-JP" dirty="0" smtClean="0"/>
                  <a:t>True </a:t>
                </a:r>
                <a:r>
                  <a:rPr lang="ja-JP" altLang="en-US" dirty="0" smtClean="0"/>
                  <a:t>にせよ．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 smtClean="0">
                    <a:solidFill>
                      <a:schemeClr val="bg1"/>
                    </a:solidFill>
                  </a:rPr>
                  <a:t>解の大きさが </a:t>
                </a:r>
                <a:r>
                  <a:rPr lang="en-US" altLang="ja-JP" dirty="0" smtClean="0">
                    <a:solidFill>
                      <a:schemeClr val="bg1"/>
                    </a:solidFill>
                  </a:rPr>
                  <a:t>11 </a:t>
                </a:r>
                <a:r>
                  <a:rPr lang="ja-JP" altLang="en-US" dirty="0" smtClean="0">
                    <a:solidFill>
                      <a:schemeClr val="bg1"/>
                    </a:solidFill>
                  </a:rPr>
                  <a:t>を超えるときは，</a:t>
                </a:r>
                <a:r>
                  <a:rPr lang="en-US" altLang="ja-JP" dirty="0" smtClean="0">
                    <a:solidFill>
                      <a:schemeClr val="bg1"/>
                    </a:solidFill>
                  </a:rPr>
                  <a:t>”Too Large” </a:t>
                </a:r>
                <a:r>
                  <a:rPr lang="ja-JP" altLang="en-US" dirty="0" smtClean="0">
                    <a:solidFill>
                      <a:schemeClr val="bg1"/>
                    </a:solidFill>
                  </a:rPr>
                  <a:t>と出力</a:t>
                </a:r>
                <a:endParaRPr kumimoji="1" lang="en-US" altLang="ja-JP" dirty="0" smtClean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447800"/>
                <a:ext cx="8640960" cy="5293568"/>
              </a:xfrm>
              <a:blipFill rotWithShape="1">
                <a:blip r:embed="rId2"/>
                <a:stretch>
                  <a:fillRect l="-1269" t="-195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434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問題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447800"/>
                <a:ext cx="8712968" cy="5293568"/>
              </a:xfrm>
            </p:spPr>
            <p:txBody>
              <a:bodyPr>
                <a:normAutofit fontScale="85000" lnSpcReduction="10000"/>
              </a:bodyPr>
              <a:lstStyle/>
              <a:p>
                <a:pPr marL="0" indent="0">
                  <a:buNone/>
                </a:pPr>
                <a:r>
                  <a:rPr lang="ja-JP" altLang="en-US" dirty="0" smtClean="0">
                    <a:latin typeface="Cambria Math"/>
                  </a:rPr>
                  <a:t>変数</a:t>
                </a:r>
                <a:r>
                  <a:rPr lang="en-US" altLang="ja-JP" dirty="0" smtClean="0">
                    <a:latin typeface="Cambria Math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altLang="ja-JP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altLang="ja-JP" b="0" i="1" smtClean="0"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altLang="ja-JP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altLang="ja-JP" b="0" i="1" smtClean="0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endParaRPr lang="en-US" altLang="ja-JP" dirty="0" smtClean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ja-JP" altLang="en-US" dirty="0" smtClean="0">
                    <a:latin typeface="Cambria Math"/>
                  </a:rPr>
                  <a:t>大きさ </a:t>
                </a:r>
                <a:r>
                  <a:rPr lang="en-US" altLang="ja-JP" dirty="0" smtClean="0">
                    <a:latin typeface="Cambria Math"/>
                  </a:rPr>
                  <a:t>2 </a:t>
                </a:r>
                <a:r>
                  <a:rPr lang="ja-JP" altLang="en-US" dirty="0" smtClean="0">
                    <a:latin typeface="Cambria Math"/>
                  </a:rPr>
                  <a:t>の</a:t>
                </a:r>
                <a:r>
                  <a:rPr lang="en-US" altLang="ja-JP" dirty="0" smtClean="0">
                    <a:latin typeface="Cambria Math"/>
                  </a:rPr>
                  <a:t>OR</a:t>
                </a:r>
                <a:r>
                  <a:rPr lang="ja-JP" altLang="en-US" dirty="0" smtClean="0">
                    <a:latin typeface="Cambria Math"/>
                  </a:rPr>
                  <a:t>節が</a:t>
                </a:r>
                <a:r>
                  <a:rPr lang="en-US" altLang="ja-JP" dirty="0" smtClean="0">
                    <a:latin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/>
                      </a:rPr>
                      <m:t>∧</m:t>
                    </m:r>
                  </m:oMath>
                </a14:m>
                <a:r>
                  <a:rPr kumimoji="1" lang="en-US" altLang="ja-JP" b="0" dirty="0" smtClean="0">
                    <a:latin typeface="Cambria Math"/>
                  </a:rPr>
                  <a:t> </a:t>
                </a:r>
                <a:r>
                  <a:rPr kumimoji="1" lang="ja-JP" altLang="en-US" b="0" dirty="0" smtClean="0">
                    <a:latin typeface="Cambria Math"/>
                  </a:rPr>
                  <a:t>で結ばれた論理式と，その割当てが与えられる．</a:t>
                </a:r>
                <a:endParaRPr kumimoji="1" lang="en-US" altLang="ja-JP" b="0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/>
                      </a:rPr>
                      <m:t>𝑛</m:t>
                    </m:r>
                    <m:r>
                      <a:rPr kumimoji="1" lang="en-US" altLang="ja-JP" b="0" i="1" smtClean="0">
                        <a:latin typeface="Cambria Math"/>
                      </a:rPr>
                      <m:t>≤</m:t>
                    </m:r>
                    <m:sSup>
                      <m:sSupPr>
                        <m:ctrlPr>
                          <a:rPr kumimoji="1" lang="en-US" altLang="ja-JP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kumimoji="1" lang="en-US" altLang="ja-JP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kumimoji="1" lang="en-US" altLang="ja-JP" b="0" i="1" smtClean="0">
                            <a:latin typeface="Cambria Math"/>
                          </a:rPr>
                          <m:t>4</m:t>
                        </m:r>
                      </m:sup>
                    </m:sSup>
                    <m:r>
                      <a:rPr kumimoji="1" lang="en-US" altLang="ja-JP" b="0" i="0" smtClean="0">
                        <a:latin typeface="Cambria Math"/>
                      </a:rPr>
                      <m:t>,</m:t>
                    </m:r>
                  </m:oMath>
                </a14:m>
                <a:r>
                  <a:rPr kumimoji="1" lang="en-US" altLang="ja-JP" b="0" dirty="0" smtClean="0">
                    <a:latin typeface="Cambria Math"/>
                  </a:rPr>
                  <a:t> </a:t>
                </a:r>
                <a:r>
                  <a:rPr kumimoji="1" lang="ja-JP" altLang="en-US" b="0" dirty="0" smtClean="0">
                    <a:latin typeface="Cambria Math"/>
                  </a:rPr>
                  <a:t>節の数 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/>
                      </a:rPr>
                      <m:t>≤</m:t>
                    </m:r>
                    <m:sSup>
                      <m:sSupPr>
                        <m:ctrlPr>
                          <a:rPr kumimoji="1" lang="en-US" altLang="ja-JP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kumimoji="1" lang="en-US" altLang="ja-JP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kumimoji="1" lang="en-US" altLang="ja-JP" b="0" i="1" smtClean="0">
                            <a:latin typeface="Cambria Math"/>
                          </a:rPr>
                          <m:t>5</m:t>
                        </m:r>
                      </m:sup>
                    </m:sSup>
                  </m:oMath>
                </a14:m>
                <a:endParaRPr kumimoji="1" lang="en-US" altLang="ja-JP" b="0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ja-JP" i="1">
                              <a:latin typeface="Cambria Math"/>
                            </a:rPr>
                            <m:t>¬</m:t>
                          </m:r>
                          <m:sSub>
                            <m:sSubPr>
                              <m:ctrlPr>
                                <a:rPr lang="en-US" altLang="ja-JP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ja-JP" i="1">
                              <a:latin typeface="Cambria Math"/>
                            </a:rPr>
                            <m:t>∨</m:t>
                          </m:r>
                          <m:sSub>
                            <m:sSubPr>
                              <m:ctrlPr>
                                <a:rPr lang="en-US" altLang="ja-JP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altLang="ja-JP" i="1">
                          <a:latin typeface="Cambria Math"/>
                        </a:rPr>
                        <m:t>∧</m:t>
                      </m:r>
                      <m:d>
                        <m:d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ja-JP" i="1">
                              <a:latin typeface="Cambria Math"/>
                            </a:rPr>
                            <m:t>¬</m:t>
                          </m:r>
                          <m:sSub>
                            <m:sSubPr>
                              <m:ctrlPr>
                                <a:rPr lang="en-US" altLang="ja-JP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altLang="ja-JP" i="1">
                              <a:latin typeface="Cambria Math"/>
                            </a:rPr>
                            <m:t>∨</m:t>
                          </m:r>
                          <m:sSub>
                            <m:sSubPr>
                              <m:ctrlPr>
                                <a:rPr lang="en-US" altLang="ja-JP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/>
                                </a:rPr>
                                <m:t>¬</m:t>
                              </m:r>
                              <m:r>
                                <a:rPr lang="en-US" altLang="ja-JP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  <m:r>
                        <a:rPr lang="en-US" altLang="ja-JP" i="1">
                          <a:latin typeface="Cambria Math"/>
                        </a:rPr>
                        <m:t>∧(</m:t>
                      </m:r>
                      <m:sSub>
                        <m:sSub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altLang="ja-JP" i="1">
                          <a:latin typeface="Cambria Math"/>
                        </a:rPr>
                        <m:t>∨</m:t>
                      </m:r>
                      <m:sSub>
                        <m:sSub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US" altLang="ja-JP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altLang="ja-JP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kumimoji="1" lang="en-US" altLang="ja-JP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kumimoji="1" lang="en-US" altLang="ja-JP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kumimoji="1" lang="en-US" altLang="ja-JP" b="0" i="0" smtClean="0">
                          <a:latin typeface="Cambria Math"/>
                        </a:rPr>
                        <m:t>False</m:t>
                      </m:r>
                    </m:oMath>
                  </m:oMathPara>
                </a14:m>
                <a:endParaRPr kumimoji="1" lang="en-US" altLang="ja-JP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kumimoji="1" lang="en-US" altLang="ja-JP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kumimoji="1" lang="en-US" altLang="ja-JP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kumimoji="1" lang="en-US" altLang="ja-JP" b="0" i="0" smtClean="0">
                          <a:latin typeface="Cambria Math"/>
                        </a:rPr>
                        <m:t>False</m:t>
                      </m:r>
                    </m:oMath>
                  </m:oMathPara>
                </a14:m>
                <a:endParaRPr kumimoji="1" lang="en-US" altLang="ja-JP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kumimoji="1" lang="en-US" altLang="ja-JP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kumimoji="1" lang="en-US" altLang="ja-JP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kumimoji="1" lang="en-US" altLang="ja-JP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False</m:t>
                      </m:r>
                    </m:oMath>
                  </m:oMathPara>
                </a14:m>
                <a:endParaRPr kumimoji="1" lang="en-US" altLang="ja-JP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kumimoji="1" lang="en-US" altLang="ja-JP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kumimoji="1" lang="en-US" altLang="ja-JP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kumimoji="1" lang="en-US" altLang="ja-JP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True</m:t>
                      </m:r>
                    </m:oMath>
                  </m:oMathPara>
                </a14:m>
                <a:endParaRPr kumimoji="1"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 smtClean="0"/>
                  <a:t>できるだけ少ない数の変数の割り当てを変更し，論理式を </a:t>
                </a:r>
                <a:r>
                  <a:rPr lang="en-US" altLang="ja-JP" dirty="0" smtClean="0"/>
                  <a:t>True </a:t>
                </a:r>
                <a:r>
                  <a:rPr lang="ja-JP" altLang="en-US" dirty="0" smtClean="0"/>
                  <a:t>にせよ．</a:t>
                </a:r>
                <a:endParaRPr lang="en-US" altLang="ja-JP" dirty="0" smtClean="0">
                  <a:solidFill>
                    <a:schemeClr val="bg1"/>
                  </a:solidFill>
                </a:endParaRPr>
              </a:p>
              <a:p>
                <a:pPr marL="0" indent="0">
                  <a:buNone/>
                </a:pPr>
                <a:r>
                  <a:rPr lang="ja-JP" altLang="en-US" dirty="0" smtClean="0">
                    <a:solidFill>
                      <a:schemeClr val="bg1"/>
                    </a:solidFill>
                  </a:rPr>
                  <a:t>解の大きさが </a:t>
                </a:r>
                <a:r>
                  <a:rPr lang="en-US" altLang="ja-JP" dirty="0" smtClean="0">
                    <a:solidFill>
                      <a:schemeClr val="bg1"/>
                    </a:solidFill>
                  </a:rPr>
                  <a:t>11 </a:t>
                </a:r>
                <a:r>
                  <a:rPr lang="ja-JP" altLang="en-US" dirty="0" smtClean="0">
                    <a:solidFill>
                      <a:schemeClr val="bg1"/>
                    </a:solidFill>
                  </a:rPr>
                  <a:t>を超えるときは，</a:t>
                </a:r>
                <a:r>
                  <a:rPr lang="en-US" altLang="ja-JP" dirty="0" smtClean="0">
                    <a:solidFill>
                      <a:schemeClr val="bg1"/>
                    </a:solidFill>
                  </a:rPr>
                  <a:t>”TOO LARGE” </a:t>
                </a:r>
                <a:r>
                  <a:rPr lang="ja-JP" altLang="en-US" dirty="0" smtClean="0">
                    <a:solidFill>
                      <a:schemeClr val="bg1"/>
                    </a:solidFill>
                  </a:rPr>
                  <a:t>と出力</a:t>
                </a:r>
                <a:endParaRPr kumimoji="1" lang="en-US" altLang="ja-JP" dirty="0" smtClean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447800"/>
                <a:ext cx="8712968" cy="5293568"/>
              </a:xfrm>
              <a:blipFill rotWithShape="1">
                <a:blip r:embed="rId2"/>
                <a:stretch>
                  <a:fillRect l="-1259" t="-195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79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問題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447800"/>
                <a:ext cx="8712968" cy="5293568"/>
              </a:xfrm>
            </p:spPr>
            <p:txBody>
              <a:bodyPr>
                <a:normAutofit fontScale="85000" lnSpcReduction="10000"/>
              </a:bodyPr>
              <a:lstStyle/>
              <a:p>
                <a:pPr marL="0" indent="0">
                  <a:buNone/>
                </a:pPr>
                <a:r>
                  <a:rPr lang="ja-JP" altLang="en-US" dirty="0" smtClean="0">
                    <a:latin typeface="Cambria Math"/>
                  </a:rPr>
                  <a:t>変数</a:t>
                </a:r>
                <a:r>
                  <a:rPr lang="en-US" altLang="ja-JP" dirty="0" smtClean="0">
                    <a:latin typeface="Cambria Math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altLang="ja-JP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altLang="ja-JP" b="0" i="1" smtClean="0"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altLang="ja-JP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altLang="ja-JP" b="0" i="1" smtClean="0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endParaRPr lang="en-US" altLang="ja-JP" dirty="0" smtClean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ja-JP" altLang="en-US" dirty="0" smtClean="0">
                    <a:latin typeface="Cambria Math"/>
                  </a:rPr>
                  <a:t>大きさ </a:t>
                </a:r>
                <a:r>
                  <a:rPr lang="en-US" altLang="ja-JP" dirty="0" smtClean="0">
                    <a:latin typeface="Cambria Math"/>
                  </a:rPr>
                  <a:t>2 </a:t>
                </a:r>
                <a:r>
                  <a:rPr lang="ja-JP" altLang="en-US" dirty="0" smtClean="0">
                    <a:latin typeface="Cambria Math"/>
                  </a:rPr>
                  <a:t>の</a:t>
                </a:r>
                <a:r>
                  <a:rPr lang="en-US" altLang="ja-JP" dirty="0" smtClean="0">
                    <a:latin typeface="Cambria Math"/>
                  </a:rPr>
                  <a:t>OR</a:t>
                </a:r>
                <a:r>
                  <a:rPr lang="ja-JP" altLang="en-US" dirty="0" smtClean="0">
                    <a:latin typeface="Cambria Math"/>
                  </a:rPr>
                  <a:t>節が</a:t>
                </a:r>
                <a:r>
                  <a:rPr lang="en-US" altLang="ja-JP" dirty="0" smtClean="0">
                    <a:latin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/>
                      </a:rPr>
                      <m:t>∧</m:t>
                    </m:r>
                  </m:oMath>
                </a14:m>
                <a:r>
                  <a:rPr kumimoji="1" lang="en-US" altLang="ja-JP" b="0" dirty="0" smtClean="0">
                    <a:latin typeface="Cambria Math"/>
                  </a:rPr>
                  <a:t> </a:t>
                </a:r>
                <a:r>
                  <a:rPr kumimoji="1" lang="ja-JP" altLang="en-US" b="0" dirty="0" smtClean="0">
                    <a:latin typeface="Cambria Math"/>
                  </a:rPr>
                  <a:t>で結ばれた論理式と，その割当てが与えられる．</a:t>
                </a:r>
                <a:endParaRPr kumimoji="1" lang="en-US" altLang="ja-JP" b="0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/>
                      </a:rPr>
                      <m:t>𝑛</m:t>
                    </m:r>
                    <m:r>
                      <a:rPr kumimoji="1" lang="en-US" altLang="ja-JP" b="0" i="1" smtClean="0">
                        <a:latin typeface="Cambria Math"/>
                      </a:rPr>
                      <m:t>≤</m:t>
                    </m:r>
                    <m:sSup>
                      <m:sSupPr>
                        <m:ctrlPr>
                          <a:rPr kumimoji="1" lang="en-US" altLang="ja-JP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kumimoji="1" lang="en-US" altLang="ja-JP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kumimoji="1" lang="en-US" altLang="ja-JP" b="0" i="1" smtClean="0">
                            <a:latin typeface="Cambria Math"/>
                          </a:rPr>
                          <m:t>4</m:t>
                        </m:r>
                      </m:sup>
                    </m:sSup>
                    <m:r>
                      <a:rPr kumimoji="1" lang="en-US" altLang="ja-JP" b="0" i="0" smtClean="0">
                        <a:latin typeface="Cambria Math"/>
                      </a:rPr>
                      <m:t>,</m:t>
                    </m:r>
                  </m:oMath>
                </a14:m>
                <a:r>
                  <a:rPr kumimoji="1" lang="en-US" altLang="ja-JP" b="0" dirty="0" smtClean="0">
                    <a:latin typeface="Cambria Math"/>
                  </a:rPr>
                  <a:t> </a:t>
                </a:r>
                <a:r>
                  <a:rPr kumimoji="1" lang="ja-JP" altLang="en-US" b="0" dirty="0" smtClean="0">
                    <a:latin typeface="Cambria Math"/>
                  </a:rPr>
                  <a:t>節の数</a:t>
                </a:r>
                <a:r>
                  <a:rPr kumimoji="1" lang="ja-JP" altLang="en-US" b="0" dirty="0" smtClean="0">
                    <a:latin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/>
                      </a:rPr>
                      <m:t>≤</m:t>
                    </m:r>
                    <m:sSup>
                      <m:sSupPr>
                        <m:ctrlPr>
                          <a:rPr kumimoji="1" lang="en-US" altLang="ja-JP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kumimoji="1" lang="en-US" altLang="ja-JP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kumimoji="1" lang="en-US" altLang="ja-JP" b="0" i="1" smtClean="0">
                            <a:latin typeface="Cambria Math"/>
                          </a:rPr>
                          <m:t>5</m:t>
                        </m:r>
                      </m:sup>
                    </m:sSup>
                  </m:oMath>
                </a14:m>
                <a:endParaRPr kumimoji="1" lang="en-US" altLang="ja-JP" b="0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ja-JP" i="1">
                              <a:latin typeface="Cambria Math"/>
                            </a:rPr>
                            <m:t>¬</m:t>
                          </m:r>
                          <m:sSub>
                            <m:sSubPr>
                              <m:ctrlPr>
                                <a:rPr lang="en-US" altLang="ja-JP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ja-JP" i="1">
                              <a:latin typeface="Cambria Math"/>
                            </a:rPr>
                            <m:t>∨</m:t>
                          </m:r>
                          <m:sSub>
                            <m:sSubPr>
                              <m:ctrlPr>
                                <a:rPr lang="en-US" altLang="ja-JP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altLang="ja-JP" i="1">
                          <a:latin typeface="Cambria Math"/>
                        </a:rPr>
                        <m:t>∧</m:t>
                      </m:r>
                      <m:d>
                        <m:d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ja-JP" i="1">
                              <a:latin typeface="Cambria Math"/>
                            </a:rPr>
                            <m:t>¬</m:t>
                          </m:r>
                          <m:sSub>
                            <m:sSubPr>
                              <m:ctrlPr>
                                <a:rPr lang="en-US" altLang="ja-JP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altLang="ja-JP" i="1">
                              <a:latin typeface="Cambria Math"/>
                            </a:rPr>
                            <m:t>∨</m:t>
                          </m:r>
                          <m:sSub>
                            <m:sSubPr>
                              <m:ctrlPr>
                                <a:rPr lang="en-US" altLang="ja-JP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/>
                                </a:rPr>
                                <m:t>¬</m:t>
                              </m:r>
                              <m:r>
                                <a:rPr lang="en-US" altLang="ja-JP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  <m:r>
                        <a:rPr lang="en-US" altLang="ja-JP" i="1">
                          <a:latin typeface="Cambria Math"/>
                        </a:rPr>
                        <m:t>∧(</m:t>
                      </m:r>
                      <m:sSub>
                        <m:sSub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altLang="ja-JP" i="1">
                          <a:latin typeface="Cambria Math"/>
                        </a:rPr>
                        <m:t>∨</m:t>
                      </m:r>
                      <m:sSub>
                        <m:sSub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US" altLang="ja-JP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altLang="ja-JP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kumimoji="1" lang="en-US" altLang="ja-JP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kumimoji="1" lang="en-US" altLang="ja-JP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kumimoji="1" lang="en-US" altLang="ja-JP" b="0" i="0" smtClean="0">
                          <a:latin typeface="Cambria Math"/>
                        </a:rPr>
                        <m:t>False</m:t>
                      </m:r>
                    </m:oMath>
                  </m:oMathPara>
                </a14:m>
                <a:endParaRPr kumimoji="1" lang="en-US" altLang="ja-JP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kumimoji="1" lang="en-US" altLang="ja-JP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kumimoji="1" lang="en-US" altLang="ja-JP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kumimoji="1" lang="en-US" altLang="ja-JP" b="0" i="0" smtClean="0">
                          <a:latin typeface="Cambria Math"/>
                        </a:rPr>
                        <m:t>False</m:t>
                      </m:r>
                    </m:oMath>
                  </m:oMathPara>
                </a14:m>
                <a:endParaRPr kumimoji="1" lang="en-US" altLang="ja-JP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kumimoji="1" lang="en-US" altLang="ja-JP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kumimoji="1" lang="en-US" altLang="ja-JP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kumimoji="1" lang="en-US" altLang="ja-JP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False</m:t>
                      </m:r>
                    </m:oMath>
                  </m:oMathPara>
                </a14:m>
                <a:endParaRPr kumimoji="1" lang="en-US" altLang="ja-JP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kumimoji="1" lang="en-US" altLang="ja-JP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kumimoji="1" lang="en-US" altLang="ja-JP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kumimoji="1" lang="en-US" altLang="ja-JP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True</m:t>
                      </m:r>
                    </m:oMath>
                  </m:oMathPara>
                </a14:m>
                <a:endParaRPr kumimoji="1"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 smtClean="0"/>
                  <a:t>できるだけ少ない数の変数の割り当てを変更し，論理式を </a:t>
                </a:r>
                <a:r>
                  <a:rPr lang="en-US" altLang="ja-JP" dirty="0" smtClean="0"/>
                  <a:t>True </a:t>
                </a:r>
                <a:r>
                  <a:rPr lang="ja-JP" altLang="en-US" dirty="0" smtClean="0"/>
                  <a:t>にせよ．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 smtClean="0"/>
                  <a:t>解の大きさが </a:t>
                </a:r>
                <a:r>
                  <a:rPr lang="en-US" altLang="ja-JP" dirty="0" smtClean="0">
                    <a:solidFill>
                      <a:srgbClr val="FF0000"/>
                    </a:solidFill>
                  </a:rPr>
                  <a:t>10</a:t>
                </a:r>
                <a:r>
                  <a:rPr lang="en-US" altLang="ja-JP" dirty="0" smtClean="0"/>
                  <a:t> </a:t>
                </a:r>
                <a:r>
                  <a:rPr lang="ja-JP" altLang="en-US" dirty="0" smtClean="0"/>
                  <a:t>を超えるときは，</a:t>
                </a:r>
                <a:r>
                  <a:rPr lang="en-US" altLang="ja-JP" dirty="0" smtClean="0"/>
                  <a:t>”TOO LARGE” </a:t>
                </a:r>
                <a:r>
                  <a:rPr lang="ja-JP" altLang="en-US" dirty="0" smtClean="0"/>
                  <a:t>と出力</a:t>
                </a:r>
                <a:endParaRPr kumimoji="1" lang="en-US" altLang="ja-JP" dirty="0" smtClean="0"/>
              </a:p>
            </p:txBody>
          </p:sp>
        </mc:Choice>
        <mc:Fallback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447800"/>
                <a:ext cx="8712968" cy="5293568"/>
              </a:xfrm>
              <a:blipFill rotWithShape="1">
                <a:blip r:embed="rId2"/>
                <a:stretch>
                  <a:fillRect l="-1259" t="-195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986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解法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4867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満たされていない節がある場合，どちらの変数を変更するかで分岐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角丸四角形 3"/>
              <p:cNvSpPr/>
              <p:nvPr/>
            </p:nvSpPr>
            <p:spPr>
              <a:xfrm>
                <a:off x="2616736" y="2060848"/>
                <a:ext cx="4032448" cy="1152128"/>
              </a:xfrm>
              <a:prstGeom prst="round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ja-JP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ja-JP" i="1">
                              <a:latin typeface="Cambria Math"/>
                            </a:rPr>
                            <m:t>¬</m:t>
                          </m:r>
                          <m:sSub>
                            <m:sSubPr>
                              <m:ctrlPr>
                                <a:rPr lang="en-US" altLang="ja-JP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ja-JP" i="1">
                              <a:latin typeface="Cambria Math"/>
                            </a:rPr>
                            <m:t>∨</m:t>
                          </m:r>
                          <m:sSub>
                            <m:sSubPr>
                              <m:ctrlPr>
                                <a:rPr lang="en-US" altLang="ja-JP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altLang="ja-JP" i="1">
                          <a:latin typeface="Cambria Math"/>
                        </a:rPr>
                        <m:t>∧</m:t>
                      </m:r>
                      <m:d>
                        <m:d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ja-JP" i="1">
                              <a:latin typeface="Cambria Math"/>
                            </a:rPr>
                            <m:t>¬</m:t>
                          </m:r>
                          <m:sSub>
                            <m:sSubPr>
                              <m:ctrlPr>
                                <a:rPr lang="en-US" altLang="ja-JP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altLang="ja-JP" i="1">
                              <a:latin typeface="Cambria Math"/>
                            </a:rPr>
                            <m:t>∨</m:t>
                          </m:r>
                          <m:sSub>
                            <m:sSubPr>
                              <m:ctrlPr>
                                <a:rPr lang="en-US" altLang="ja-JP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/>
                                </a:rPr>
                                <m:t>¬</m:t>
                              </m:r>
                              <m:r>
                                <a:rPr lang="en-US" altLang="ja-JP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  <m:r>
                        <a:rPr lang="en-US" altLang="ja-JP" i="1">
                          <a:latin typeface="Cambria Math"/>
                        </a:rPr>
                        <m:t>∧</m:t>
                      </m:r>
                      <m:r>
                        <a:rPr lang="en-US" altLang="ja-JP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altLang="ja-JP" i="1">
                          <a:solidFill>
                            <a:srgbClr val="FF0000"/>
                          </a:solidFill>
                          <a:latin typeface="Cambria Math"/>
                        </a:rPr>
                        <m:t>∨</m:t>
                      </m:r>
                      <m:sSub>
                        <m:sSubPr>
                          <m:ctrlP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US" altLang="ja-JP" i="1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altLang="ja-JP" dirty="0">
                  <a:solidFill>
                    <a:srgbClr val="FF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altLang="ja-JP" i="1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>
                          <a:latin typeface="Cambria Math"/>
                        </a:rPr>
                        <m:t>False</m:t>
                      </m:r>
                      <m:r>
                        <a:rPr lang="en-US" altLang="ja-JP" b="0" i="1" smtClean="0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altLang="ja-JP" i="1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>
                          <a:latin typeface="Cambria Math"/>
                        </a:rPr>
                        <m:t>False</m:t>
                      </m:r>
                    </m:oMath>
                  </m:oMathPara>
                </a14:m>
                <a:endParaRPr lang="en-US" altLang="ja-JP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altLang="ja-JP" i="1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>
                          <a:latin typeface="Cambria Math"/>
                        </a:rPr>
                        <m:t>True</m:t>
                      </m:r>
                      <m:r>
                        <a:rPr lang="en-US" altLang="ja-JP" b="0" i="1" smtClean="0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US" altLang="ja-JP" i="1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>
                          <a:latin typeface="Cambria Math"/>
                        </a:rPr>
                        <m:t>False</m:t>
                      </m:r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4" name="角丸四角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6736" y="2060848"/>
                <a:ext cx="4032448" cy="1152128"/>
              </a:xfrm>
              <a:prstGeom prst="round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487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解法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4867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満たされていない節がある場合，どちらの変数を変更するかで分岐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角丸四角形 3"/>
              <p:cNvSpPr/>
              <p:nvPr/>
            </p:nvSpPr>
            <p:spPr>
              <a:xfrm>
                <a:off x="2616736" y="2060848"/>
                <a:ext cx="4032448" cy="1152128"/>
              </a:xfrm>
              <a:prstGeom prst="round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ja-JP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ja-JP" i="1">
                              <a:latin typeface="Cambria Math"/>
                            </a:rPr>
                            <m:t>¬</m:t>
                          </m:r>
                          <m:sSub>
                            <m:sSubPr>
                              <m:ctrlPr>
                                <a:rPr lang="en-US" altLang="ja-JP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ja-JP" i="1">
                              <a:latin typeface="Cambria Math"/>
                            </a:rPr>
                            <m:t>∨</m:t>
                          </m:r>
                          <m:sSub>
                            <m:sSubPr>
                              <m:ctrlPr>
                                <a:rPr lang="en-US" altLang="ja-JP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altLang="ja-JP" i="1">
                          <a:latin typeface="Cambria Math"/>
                        </a:rPr>
                        <m:t>∧</m:t>
                      </m:r>
                      <m:d>
                        <m:d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ja-JP" i="1">
                              <a:latin typeface="Cambria Math"/>
                            </a:rPr>
                            <m:t>¬</m:t>
                          </m:r>
                          <m:sSub>
                            <m:sSubPr>
                              <m:ctrlPr>
                                <a:rPr lang="en-US" altLang="ja-JP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altLang="ja-JP" i="1">
                              <a:latin typeface="Cambria Math"/>
                            </a:rPr>
                            <m:t>∨</m:t>
                          </m:r>
                          <m:sSub>
                            <m:sSubPr>
                              <m:ctrlPr>
                                <a:rPr lang="en-US" altLang="ja-JP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/>
                                </a:rPr>
                                <m:t>¬</m:t>
                              </m:r>
                              <m:r>
                                <a:rPr lang="en-US" altLang="ja-JP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  <m:r>
                        <a:rPr lang="en-US" altLang="ja-JP" i="1">
                          <a:latin typeface="Cambria Math"/>
                        </a:rPr>
                        <m:t>∧</m:t>
                      </m:r>
                      <m:r>
                        <a:rPr lang="en-US" altLang="ja-JP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altLang="ja-JP" i="1">
                          <a:solidFill>
                            <a:srgbClr val="FF0000"/>
                          </a:solidFill>
                          <a:latin typeface="Cambria Math"/>
                        </a:rPr>
                        <m:t>∨</m:t>
                      </m:r>
                      <m:sSub>
                        <m:sSubPr>
                          <m:ctrlP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US" altLang="ja-JP" i="1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altLang="ja-JP" dirty="0">
                  <a:solidFill>
                    <a:srgbClr val="FF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altLang="ja-JP" i="1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>
                          <a:latin typeface="Cambria Math"/>
                        </a:rPr>
                        <m:t>False</m:t>
                      </m:r>
                      <m:r>
                        <a:rPr lang="en-US" altLang="ja-JP" b="0" i="1" smtClean="0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altLang="ja-JP" i="1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>
                          <a:latin typeface="Cambria Math"/>
                        </a:rPr>
                        <m:t>False</m:t>
                      </m:r>
                    </m:oMath>
                  </m:oMathPara>
                </a14:m>
                <a:endParaRPr lang="en-US" altLang="ja-JP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altLang="ja-JP" i="1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>
                          <a:latin typeface="Cambria Math"/>
                        </a:rPr>
                        <m:t>True</m:t>
                      </m:r>
                      <m:r>
                        <a:rPr lang="en-US" altLang="ja-JP" b="0" i="1" smtClean="0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US" altLang="ja-JP" i="1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>
                          <a:latin typeface="Cambria Math"/>
                        </a:rPr>
                        <m:t>False</m:t>
                      </m:r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4" name="角丸四角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6736" y="2060848"/>
                <a:ext cx="4032448" cy="1152128"/>
              </a:xfrm>
              <a:prstGeom prst="round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角丸四角形 12"/>
              <p:cNvSpPr/>
              <p:nvPr/>
            </p:nvSpPr>
            <p:spPr>
              <a:xfrm>
                <a:off x="4932040" y="4077072"/>
                <a:ext cx="4032448" cy="1152128"/>
              </a:xfrm>
              <a:prstGeom prst="round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ja-JP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ja-JP" i="1">
                              <a:latin typeface="Cambria Math"/>
                            </a:rPr>
                            <m:t>¬</m:t>
                          </m:r>
                          <m:sSub>
                            <m:sSubPr>
                              <m:ctrlPr>
                                <a:rPr lang="en-US" altLang="ja-JP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ja-JP" i="1">
                              <a:latin typeface="Cambria Math"/>
                            </a:rPr>
                            <m:t>∨</m:t>
                          </m:r>
                          <m:sSub>
                            <m:sSubPr>
                              <m:ctrlPr>
                                <a:rPr lang="en-US" altLang="ja-JP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altLang="ja-JP" i="1">
                          <a:latin typeface="Cambria Math"/>
                        </a:rPr>
                        <m:t>∧</m:t>
                      </m:r>
                      <m:d>
                        <m:dPr>
                          <m:ctrlPr>
                            <a:rPr lang="en-US" altLang="ja-JP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ja-JP" i="1">
                              <a:latin typeface="Cambria Math"/>
                            </a:rPr>
                            <m:t>¬</m:t>
                          </m:r>
                          <m:sSub>
                            <m:sSubPr>
                              <m:ctrlPr>
                                <a:rPr lang="en-US" altLang="ja-JP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altLang="ja-JP" i="1">
                              <a:latin typeface="Cambria Math"/>
                            </a:rPr>
                            <m:t>∨</m:t>
                          </m:r>
                          <m:sSub>
                            <m:sSubPr>
                              <m:ctrlPr>
                                <a:rPr lang="en-US" altLang="ja-JP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/>
                                </a:rPr>
                                <m:t>¬</m:t>
                              </m:r>
                              <m:r>
                                <a:rPr lang="en-US" altLang="ja-JP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  <m:r>
                        <a:rPr lang="en-US" altLang="ja-JP" i="1">
                          <a:latin typeface="Cambria Math"/>
                        </a:rPr>
                        <m:t>∧</m:t>
                      </m:r>
                      <m:r>
                        <a:rPr lang="en-US" altLang="ja-JP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altLang="ja-JP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altLang="ja-JP" i="1">
                          <a:solidFill>
                            <a:schemeClr val="tx1"/>
                          </a:solidFill>
                          <a:latin typeface="Cambria Math"/>
                        </a:rPr>
                        <m:t>∨</m:t>
                      </m:r>
                      <m:sSub>
                        <m:sSubPr>
                          <m:ctrlPr>
                            <a:rPr lang="en-US" altLang="ja-JP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US" altLang="ja-JP" i="1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altLang="ja-JP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altLang="ja-JP" i="1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>
                          <a:latin typeface="Cambria Math"/>
                        </a:rPr>
                        <m:t>False</m:t>
                      </m:r>
                      <m:r>
                        <a:rPr lang="en-US" altLang="ja-JP" b="0" i="1" smtClean="0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altLang="ja-JP" i="1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>
                          <a:latin typeface="Cambria Math"/>
                        </a:rPr>
                        <m:t>False</m:t>
                      </m:r>
                    </m:oMath>
                  </m:oMathPara>
                </a14:m>
                <a:endParaRPr lang="en-US" altLang="ja-JP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altLang="ja-JP" i="1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>
                          <a:latin typeface="Cambria Math"/>
                        </a:rPr>
                        <m:t>True</m:t>
                      </m:r>
                      <m:r>
                        <a:rPr lang="en-US" altLang="ja-JP" b="0" i="1" smtClean="0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US" altLang="ja-JP" i="1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True</m:t>
                      </m:r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13" name="角丸四角形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4077072"/>
                <a:ext cx="4032448" cy="1152128"/>
              </a:xfrm>
              <a:prstGeom prst="round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角丸四角形 13"/>
              <p:cNvSpPr/>
              <p:nvPr/>
            </p:nvSpPr>
            <p:spPr>
              <a:xfrm>
                <a:off x="259904" y="4077072"/>
                <a:ext cx="4032448" cy="1152128"/>
              </a:xfrm>
              <a:prstGeom prst="round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ja-JP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ja-JP" i="1">
                              <a:latin typeface="Cambria Math"/>
                            </a:rPr>
                            <m:t>¬</m:t>
                          </m:r>
                          <m:sSub>
                            <m:sSubPr>
                              <m:ctrlPr>
                                <a:rPr lang="en-US" altLang="ja-JP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ja-JP" i="1">
                              <a:latin typeface="Cambria Math"/>
                            </a:rPr>
                            <m:t>∨</m:t>
                          </m:r>
                          <m:sSub>
                            <m:sSubPr>
                              <m:ctrlPr>
                                <a:rPr lang="en-US" altLang="ja-JP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altLang="ja-JP" i="1">
                          <a:latin typeface="Cambria Math"/>
                        </a:rPr>
                        <m:t>∧</m:t>
                      </m:r>
                      <m:d>
                        <m:d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ja-JP" i="1">
                              <a:latin typeface="Cambria Math"/>
                            </a:rPr>
                            <m:t>¬</m:t>
                          </m:r>
                          <m:sSub>
                            <m:sSubPr>
                              <m:ctrlPr>
                                <a:rPr lang="en-US" altLang="ja-JP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altLang="ja-JP" i="1">
                              <a:latin typeface="Cambria Math"/>
                            </a:rPr>
                            <m:t>∨</m:t>
                          </m:r>
                          <m:sSub>
                            <m:sSubPr>
                              <m:ctrlPr>
                                <a:rPr lang="en-US" altLang="ja-JP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/>
                                </a:rPr>
                                <m:t>¬</m:t>
                              </m:r>
                              <m:r>
                                <a:rPr lang="en-US" altLang="ja-JP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  <m:r>
                        <a:rPr lang="en-US" altLang="ja-JP" i="1">
                          <a:latin typeface="Cambria Math"/>
                        </a:rPr>
                        <m:t>∧</m:t>
                      </m:r>
                      <m:r>
                        <a:rPr lang="en-US" altLang="ja-JP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altLang="ja-JP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altLang="ja-JP" i="1">
                          <a:solidFill>
                            <a:schemeClr val="tx1"/>
                          </a:solidFill>
                          <a:latin typeface="Cambria Math"/>
                        </a:rPr>
                        <m:t>∨</m:t>
                      </m:r>
                      <m:sSub>
                        <m:sSubPr>
                          <m:ctrlPr>
                            <a:rPr lang="en-US" altLang="ja-JP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US" altLang="ja-JP" i="1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altLang="ja-JP" dirty="0">
                  <a:solidFill>
                    <a:srgbClr val="FF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altLang="ja-JP" i="1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True</m:t>
                      </m:r>
                      <m:r>
                        <a:rPr lang="en-US" altLang="ja-JP" b="0" i="1" smtClean="0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altLang="ja-JP" i="1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>
                          <a:latin typeface="Cambria Math"/>
                        </a:rPr>
                        <m:t>False</m:t>
                      </m:r>
                    </m:oMath>
                  </m:oMathPara>
                </a14:m>
                <a:endParaRPr lang="en-US" altLang="ja-JP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altLang="ja-JP" i="1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>
                          <a:latin typeface="Cambria Math"/>
                        </a:rPr>
                        <m:t>True</m:t>
                      </m:r>
                      <m:r>
                        <a:rPr lang="en-US" altLang="ja-JP" b="0" i="1" smtClean="0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US" altLang="ja-JP" i="1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>
                          <a:latin typeface="Cambria Math"/>
                        </a:rPr>
                        <m:t>False</m:t>
                      </m:r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14" name="角丸四角形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904" y="4077072"/>
                <a:ext cx="4032448" cy="1152128"/>
              </a:xfrm>
              <a:prstGeom prst="round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直線矢印コネクタ 15"/>
          <p:cNvCxnSpPr/>
          <p:nvPr/>
        </p:nvCxnSpPr>
        <p:spPr>
          <a:xfrm>
            <a:off x="5148064" y="3212976"/>
            <a:ext cx="1584176" cy="7920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 flipH="1">
            <a:off x="2411760" y="3212976"/>
            <a:ext cx="1512168" cy="7920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611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解法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4867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満たされていない節がある場合，どちらの変数を変更するかで分岐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角丸四角形 3"/>
              <p:cNvSpPr/>
              <p:nvPr/>
            </p:nvSpPr>
            <p:spPr>
              <a:xfrm>
                <a:off x="2616736" y="2060848"/>
                <a:ext cx="4032448" cy="1152128"/>
              </a:xfrm>
              <a:prstGeom prst="round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ja-JP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ja-JP" i="1">
                              <a:latin typeface="Cambria Math"/>
                            </a:rPr>
                            <m:t>¬</m:t>
                          </m:r>
                          <m:sSub>
                            <m:sSubPr>
                              <m:ctrlPr>
                                <a:rPr lang="en-US" altLang="ja-JP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ja-JP" i="1">
                              <a:latin typeface="Cambria Math"/>
                            </a:rPr>
                            <m:t>∨</m:t>
                          </m:r>
                          <m:sSub>
                            <m:sSubPr>
                              <m:ctrlPr>
                                <a:rPr lang="en-US" altLang="ja-JP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altLang="ja-JP" i="1">
                          <a:latin typeface="Cambria Math"/>
                        </a:rPr>
                        <m:t>∧</m:t>
                      </m:r>
                      <m:d>
                        <m:d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ja-JP" i="1">
                              <a:latin typeface="Cambria Math"/>
                            </a:rPr>
                            <m:t>¬</m:t>
                          </m:r>
                          <m:sSub>
                            <m:sSubPr>
                              <m:ctrlPr>
                                <a:rPr lang="en-US" altLang="ja-JP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altLang="ja-JP" i="1">
                              <a:latin typeface="Cambria Math"/>
                            </a:rPr>
                            <m:t>∨</m:t>
                          </m:r>
                          <m:sSub>
                            <m:sSubPr>
                              <m:ctrlPr>
                                <a:rPr lang="en-US" altLang="ja-JP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/>
                                </a:rPr>
                                <m:t>¬</m:t>
                              </m:r>
                              <m:r>
                                <a:rPr lang="en-US" altLang="ja-JP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  <m:r>
                        <a:rPr lang="en-US" altLang="ja-JP" i="1">
                          <a:latin typeface="Cambria Math"/>
                        </a:rPr>
                        <m:t>∧</m:t>
                      </m:r>
                      <m:r>
                        <a:rPr lang="en-US" altLang="ja-JP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altLang="ja-JP" i="1">
                          <a:solidFill>
                            <a:srgbClr val="FF0000"/>
                          </a:solidFill>
                          <a:latin typeface="Cambria Math"/>
                        </a:rPr>
                        <m:t>∨</m:t>
                      </m:r>
                      <m:sSub>
                        <m:sSubPr>
                          <m:ctrlP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US" altLang="ja-JP" i="1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altLang="ja-JP" dirty="0">
                  <a:solidFill>
                    <a:srgbClr val="FF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altLang="ja-JP" i="1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>
                          <a:latin typeface="Cambria Math"/>
                        </a:rPr>
                        <m:t>False</m:t>
                      </m:r>
                      <m:r>
                        <a:rPr lang="en-US" altLang="ja-JP" b="0" i="1" smtClean="0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altLang="ja-JP" i="1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>
                          <a:latin typeface="Cambria Math"/>
                        </a:rPr>
                        <m:t>False</m:t>
                      </m:r>
                    </m:oMath>
                  </m:oMathPara>
                </a14:m>
                <a:endParaRPr lang="en-US" altLang="ja-JP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altLang="ja-JP" i="1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>
                          <a:latin typeface="Cambria Math"/>
                        </a:rPr>
                        <m:t>True</m:t>
                      </m:r>
                      <m:r>
                        <a:rPr lang="en-US" altLang="ja-JP" b="0" i="1" smtClean="0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US" altLang="ja-JP" i="1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>
                          <a:latin typeface="Cambria Math"/>
                        </a:rPr>
                        <m:t>False</m:t>
                      </m:r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4" name="角丸四角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6736" y="2060848"/>
                <a:ext cx="4032448" cy="1152128"/>
              </a:xfrm>
              <a:prstGeom prst="round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角丸四角形 12"/>
              <p:cNvSpPr/>
              <p:nvPr/>
            </p:nvSpPr>
            <p:spPr>
              <a:xfrm>
                <a:off x="4932040" y="4077072"/>
                <a:ext cx="4032448" cy="1152128"/>
              </a:xfrm>
              <a:prstGeom prst="round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ja-JP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ja-JP" i="1">
                              <a:latin typeface="Cambria Math"/>
                            </a:rPr>
                            <m:t>¬</m:t>
                          </m:r>
                          <m:sSub>
                            <m:sSubPr>
                              <m:ctrlPr>
                                <a:rPr lang="en-US" altLang="ja-JP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ja-JP" i="1">
                              <a:latin typeface="Cambria Math"/>
                            </a:rPr>
                            <m:t>∨</m:t>
                          </m:r>
                          <m:sSub>
                            <m:sSubPr>
                              <m:ctrlPr>
                                <a:rPr lang="en-US" altLang="ja-JP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altLang="ja-JP" i="1">
                          <a:latin typeface="Cambria Math"/>
                        </a:rPr>
                        <m:t>∧</m:t>
                      </m:r>
                      <m:d>
                        <m:dPr>
                          <m:ctrlPr>
                            <a:rPr lang="en-US" altLang="ja-JP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¬</m:t>
                          </m:r>
                          <m:sSub>
                            <m:sSubPr>
                              <m:ctrlPr>
                                <a:rPr lang="en-US" altLang="ja-JP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∨</m:t>
                          </m:r>
                          <m:sSub>
                            <m:sSubPr>
                              <m:ctrlPr>
                                <a:rPr lang="en-US" altLang="ja-JP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¬</m:t>
                              </m:r>
                              <m:r>
                                <a:rPr lang="en-US" altLang="ja-JP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  <m:r>
                        <a:rPr lang="en-US" altLang="ja-JP" i="1">
                          <a:latin typeface="Cambria Math"/>
                        </a:rPr>
                        <m:t>∧</m:t>
                      </m:r>
                      <m:r>
                        <a:rPr lang="en-US" altLang="ja-JP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altLang="ja-JP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altLang="ja-JP" i="1">
                          <a:solidFill>
                            <a:schemeClr val="tx1"/>
                          </a:solidFill>
                          <a:latin typeface="Cambria Math"/>
                        </a:rPr>
                        <m:t>∨</m:t>
                      </m:r>
                      <m:sSub>
                        <m:sSubPr>
                          <m:ctrlPr>
                            <a:rPr lang="en-US" altLang="ja-JP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US" altLang="ja-JP" i="1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altLang="ja-JP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altLang="ja-JP" i="1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>
                          <a:latin typeface="Cambria Math"/>
                        </a:rPr>
                        <m:t>False</m:t>
                      </m:r>
                      <m:r>
                        <a:rPr lang="en-US" altLang="ja-JP" b="0" i="1" smtClean="0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altLang="ja-JP" i="1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>
                          <a:latin typeface="Cambria Math"/>
                        </a:rPr>
                        <m:t>False</m:t>
                      </m:r>
                    </m:oMath>
                  </m:oMathPara>
                </a14:m>
                <a:endParaRPr lang="en-US" altLang="ja-JP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altLang="ja-JP" i="1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>
                          <a:latin typeface="Cambria Math"/>
                        </a:rPr>
                        <m:t>True</m:t>
                      </m:r>
                      <m:r>
                        <a:rPr lang="en-US" altLang="ja-JP" b="0" i="1" smtClean="0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US" altLang="ja-JP" i="1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True</m:t>
                      </m:r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13" name="角丸四角形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4077072"/>
                <a:ext cx="4032448" cy="1152128"/>
              </a:xfrm>
              <a:prstGeom prst="round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角丸四角形 13"/>
              <p:cNvSpPr/>
              <p:nvPr/>
            </p:nvSpPr>
            <p:spPr>
              <a:xfrm>
                <a:off x="259904" y="4077072"/>
                <a:ext cx="4032448" cy="1152128"/>
              </a:xfrm>
              <a:prstGeom prst="round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ja-JP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¬</m:t>
                          </m:r>
                          <m:sSub>
                            <m:sSubPr>
                              <m:ctrlPr>
                                <a:rPr lang="en-US" altLang="ja-JP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∨</m:t>
                          </m:r>
                          <m:sSub>
                            <m:sSubPr>
                              <m:ctrlPr>
                                <a:rPr lang="en-US" altLang="ja-JP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altLang="ja-JP" i="1">
                          <a:latin typeface="Cambria Math"/>
                        </a:rPr>
                        <m:t>∧</m:t>
                      </m:r>
                      <m:d>
                        <m:d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ja-JP" i="1">
                              <a:latin typeface="Cambria Math"/>
                            </a:rPr>
                            <m:t>¬</m:t>
                          </m:r>
                          <m:sSub>
                            <m:sSubPr>
                              <m:ctrlPr>
                                <a:rPr lang="en-US" altLang="ja-JP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altLang="ja-JP" i="1">
                              <a:latin typeface="Cambria Math"/>
                            </a:rPr>
                            <m:t>∨</m:t>
                          </m:r>
                          <m:sSub>
                            <m:sSubPr>
                              <m:ctrlPr>
                                <a:rPr lang="en-US" altLang="ja-JP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/>
                                </a:rPr>
                                <m:t>¬</m:t>
                              </m:r>
                              <m:r>
                                <a:rPr lang="en-US" altLang="ja-JP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  <m:r>
                        <a:rPr lang="en-US" altLang="ja-JP" i="1">
                          <a:latin typeface="Cambria Math"/>
                        </a:rPr>
                        <m:t>∧</m:t>
                      </m:r>
                      <m:r>
                        <a:rPr lang="en-US" altLang="ja-JP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altLang="ja-JP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altLang="ja-JP" i="1">
                          <a:solidFill>
                            <a:schemeClr val="tx1"/>
                          </a:solidFill>
                          <a:latin typeface="Cambria Math"/>
                        </a:rPr>
                        <m:t>∨</m:t>
                      </m:r>
                      <m:sSub>
                        <m:sSubPr>
                          <m:ctrlPr>
                            <a:rPr lang="en-US" altLang="ja-JP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US" altLang="ja-JP" i="1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altLang="ja-JP" dirty="0">
                  <a:solidFill>
                    <a:srgbClr val="FF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altLang="ja-JP" i="1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True</m:t>
                      </m:r>
                      <m:r>
                        <a:rPr lang="en-US" altLang="ja-JP" b="0" i="1" smtClean="0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altLang="ja-JP" i="1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>
                          <a:latin typeface="Cambria Math"/>
                        </a:rPr>
                        <m:t>False</m:t>
                      </m:r>
                    </m:oMath>
                  </m:oMathPara>
                </a14:m>
                <a:endParaRPr lang="en-US" altLang="ja-JP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altLang="ja-JP" i="1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>
                          <a:latin typeface="Cambria Math"/>
                        </a:rPr>
                        <m:t>True</m:t>
                      </m:r>
                      <m:r>
                        <a:rPr lang="en-US" altLang="ja-JP" b="0" i="1" smtClean="0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US" altLang="ja-JP" i="1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>
                          <a:latin typeface="Cambria Math"/>
                        </a:rPr>
                        <m:t>False</m:t>
                      </m:r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14" name="角丸四角形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904" y="4077072"/>
                <a:ext cx="4032448" cy="1152128"/>
              </a:xfrm>
              <a:prstGeom prst="round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直線矢印コネクタ 15"/>
          <p:cNvCxnSpPr/>
          <p:nvPr/>
        </p:nvCxnSpPr>
        <p:spPr>
          <a:xfrm>
            <a:off x="5148064" y="3212976"/>
            <a:ext cx="1584176" cy="7920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 flipH="1">
            <a:off x="2411760" y="3212976"/>
            <a:ext cx="1512168" cy="7920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/>
          <p:cNvSpPr txBox="1"/>
          <p:nvPr/>
        </p:nvSpPr>
        <p:spPr>
          <a:xfrm>
            <a:off x="3707904" y="6309320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/>
              <a:t>くりかえす</a:t>
            </a:r>
            <a:endParaRPr kumimoji="1" lang="ja-JP" altLang="en-US" sz="2400" dirty="0"/>
          </a:p>
        </p:txBody>
      </p:sp>
      <p:cxnSp>
        <p:nvCxnSpPr>
          <p:cNvPr id="10" name="直線矢印コネクタ 9"/>
          <p:cNvCxnSpPr/>
          <p:nvPr/>
        </p:nvCxnSpPr>
        <p:spPr>
          <a:xfrm flipH="1">
            <a:off x="899592" y="5229200"/>
            <a:ext cx="576064" cy="93610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>
            <a:off x="3167844" y="5229200"/>
            <a:ext cx="540060" cy="93610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 flipH="1">
            <a:off x="5610322" y="5229200"/>
            <a:ext cx="576064" cy="93610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>
            <a:off x="7878574" y="5229200"/>
            <a:ext cx="540060" cy="93610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789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解法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4867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満たされていない節がある場合，どちらの変数を変更するかで分岐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角丸四角形 3"/>
              <p:cNvSpPr/>
              <p:nvPr/>
            </p:nvSpPr>
            <p:spPr>
              <a:xfrm>
                <a:off x="2616736" y="2060848"/>
                <a:ext cx="4032448" cy="1152128"/>
              </a:xfrm>
              <a:prstGeom prst="round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ja-JP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ja-JP" i="1">
                              <a:latin typeface="Cambria Math"/>
                            </a:rPr>
                            <m:t>¬</m:t>
                          </m:r>
                          <m:sSub>
                            <m:sSubPr>
                              <m:ctrlPr>
                                <a:rPr lang="en-US" altLang="ja-JP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ja-JP" i="1">
                              <a:latin typeface="Cambria Math"/>
                            </a:rPr>
                            <m:t>∨</m:t>
                          </m:r>
                          <m:sSub>
                            <m:sSubPr>
                              <m:ctrlPr>
                                <a:rPr lang="en-US" altLang="ja-JP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altLang="ja-JP" i="1">
                          <a:latin typeface="Cambria Math"/>
                        </a:rPr>
                        <m:t>∧</m:t>
                      </m:r>
                      <m:d>
                        <m:d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ja-JP" i="1">
                              <a:latin typeface="Cambria Math"/>
                            </a:rPr>
                            <m:t>¬</m:t>
                          </m:r>
                          <m:sSub>
                            <m:sSubPr>
                              <m:ctrlPr>
                                <a:rPr lang="en-US" altLang="ja-JP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altLang="ja-JP" i="1">
                              <a:latin typeface="Cambria Math"/>
                            </a:rPr>
                            <m:t>∨</m:t>
                          </m:r>
                          <m:sSub>
                            <m:sSubPr>
                              <m:ctrlPr>
                                <a:rPr lang="en-US" altLang="ja-JP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/>
                                </a:rPr>
                                <m:t>¬</m:t>
                              </m:r>
                              <m:r>
                                <a:rPr lang="en-US" altLang="ja-JP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  <m:r>
                        <a:rPr lang="en-US" altLang="ja-JP" i="1">
                          <a:latin typeface="Cambria Math"/>
                        </a:rPr>
                        <m:t>∧</m:t>
                      </m:r>
                      <m:r>
                        <a:rPr lang="en-US" altLang="ja-JP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altLang="ja-JP" i="1">
                          <a:solidFill>
                            <a:srgbClr val="FF0000"/>
                          </a:solidFill>
                          <a:latin typeface="Cambria Math"/>
                        </a:rPr>
                        <m:t>∨</m:t>
                      </m:r>
                      <m:sSub>
                        <m:sSubPr>
                          <m:ctrlP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US" altLang="ja-JP" i="1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altLang="ja-JP" dirty="0">
                  <a:solidFill>
                    <a:srgbClr val="FF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altLang="ja-JP" i="1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>
                          <a:latin typeface="Cambria Math"/>
                        </a:rPr>
                        <m:t>False</m:t>
                      </m:r>
                      <m:r>
                        <a:rPr lang="en-US" altLang="ja-JP" b="0" i="1" smtClean="0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altLang="ja-JP" i="1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>
                          <a:latin typeface="Cambria Math"/>
                        </a:rPr>
                        <m:t>False</m:t>
                      </m:r>
                    </m:oMath>
                  </m:oMathPara>
                </a14:m>
                <a:endParaRPr lang="en-US" altLang="ja-JP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altLang="ja-JP" i="1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>
                          <a:latin typeface="Cambria Math"/>
                        </a:rPr>
                        <m:t>True</m:t>
                      </m:r>
                      <m:r>
                        <a:rPr lang="en-US" altLang="ja-JP" b="0" i="1" smtClean="0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US" altLang="ja-JP" i="1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>
                          <a:latin typeface="Cambria Math"/>
                        </a:rPr>
                        <m:t>False</m:t>
                      </m:r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4" name="角丸四角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6736" y="2060848"/>
                <a:ext cx="4032448" cy="1152128"/>
              </a:xfrm>
              <a:prstGeom prst="round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角丸四角形 12"/>
              <p:cNvSpPr/>
              <p:nvPr/>
            </p:nvSpPr>
            <p:spPr>
              <a:xfrm>
                <a:off x="4932040" y="4077072"/>
                <a:ext cx="4032448" cy="1152128"/>
              </a:xfrm>
              <a:prstGeom prst="round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ja-JP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ja-JP" i="1">
                              <a:latin typeface="Cambria Math"/>
                            </a:rPr>
                            <m:t>¬</m:t>
                          </m:r>
                          <m:sSub>
                            <m:sSubPr>
                              <m:ctrlPr>
                                <a:rPr lang="en-US" altLang="ja-JP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ja-JP" i="1">
                              <a:latin typeface="Cambria Math"/>
                            </a:rPr>
                            <m:t>∨</m:t>
                          </m:r>
                          <m:sSub>
                            <m:sSubPr>
                              <m:ctrlPr>
                                <a:rPr lang="en-US" altLang="ja-JP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altLang="ja-JP" i="1">
                          <a:latin typeface="Cambria Math"/>
                        </a:rPr>
                        <m:t>∧</m:t>
                      </m:r>
                      <m:d>
                        <m:dPr>
                          <m:ctrlPr>
                            <a:rPr lang="en-US" altLang="ja-JP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¬</m:t>
                          </m:r>
                          <m:sSub>
                            <m:sSubPr>
                              <m:ctrlPr>
                                <a:rPr lang="en-US" altLang="ja-JP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∨</m:t>
                          </m:r>
                          <m:sSub>
                            <m:sSubPr>
                              <m:ctrlPr>
                                <a:rPr lang="en-US" altLang="ja-JP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¬</m:t>
                              </m:r>
                              <m:r>
                                <a:rPr lang="en-US" altLang="ja-JP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  <m:r>
                        <a:rPr lang="en-US" altLang="ja-JP" i="1">
                          <a:latin typeface="Cambria Math"/>
                        </a:rPr>
                        <m:t>∧</m:t>
                      </m:r>
                      <m:r>
                        <a:rPr lang="en-US" altLang="ja-JP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altLang="ja-JP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altLang="ja-JP" i="1">
                          <a:solidFill>
                            <a:schemeClr val="tx1"/>
                          </a:solidFill>
                          <a:latin typeface="Cambria Math"/>
                        </a:rPr>
                        <m:t>∨</m:t>
                      </m:r>
                      <m:sSub>
                        <m:sSubPr>
                          <m:ctrlPr>
                            <a:rPr lang="en-US" altLang="ja-JP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US" altLang="ja-JP" i="1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altLang="ja-JP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altLang="ja-JP" i="1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>
                          <a:latin typeface="Cambria Math"/>
                        </a:rPr>
                        <m:t>False</m:t>
                      </m:r>
                      <m:r>
                        <a:rPr lang="en-US" altLang="ja-JP" b="0" i="1" smtClean="0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altLang="ja-JP" i="1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>
                          <a:latin typeface="Cambria Math"/>
                        </a:rPr>
                        <m:t>False</m:t>
                      </m:r>
                    </m:oMath>
                  </m:oMathPara>
                </a14:m>
                <a:endParaRPr lang="en-US" altLang="ja-JP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altLang="ja-JP" i="1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>
                          <a:latin typeface="Cambria Math"/>
                        </a:rPr>
                        <m:t>True</m:t>
                      </m:r>
                      <m:r>
                        <a:rPr lang="en-US" altLang="ja-JP" b="0" i="1" smtClean="0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US" altLang="ja-JP" i="1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True</m:t>
                      </m:r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13" name="角丸四角形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4077072"/>
                <a:ext cx="4032448" cy="1152128"/>
              </a:xfrm>
              <a:prstGeom prst="round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角丸四角形 13"/>
              <p:cNvSpPr/>
              <p:nvPr/>
            </p:nvSpPr>
            <p:spPr>
              <a:xfrm>
                <a:off x="259904" y="4077072"/>
                <a:ext cx="4032448" cy="1152128"/>
              </a:xfrm>
              <a:prstGeom prst="round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ja-JP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¬</m:t>
                          </m:r>
                          <m:sSub>
                            <m:sSubPr>
                              <m:ctrlPr>
                                <a:rPr lang="en-US" altLang="ja-JP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∨</m:t>
                          </m:r>
                          <m:sSub>
                            <m:sSubPr>
                              <m:ctrlPr>
                                <a:rPr lang="en-US" altLang="ja-JP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altLang="ja-JP" i="1">
                          <a:latin typeface="Cambria Math"/>
                        </a:rPr>
                        <m:t>∧</m:t>
                      </m:r>
                      <m:d>
                        <m:d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ja-JP" i="1">
                              <a:latin typeface="Cambria Math"/>
                            </a:rPr>
                            <m:t>¬</m:t>
                          </m:r>
                          <m:sSub>
                            <m:sSubPr>
                              <m:ctrlPr>
                                <a:rPr lang="en-US" altLang="ja-JP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altLang="ja-JP" i="1">
                              <a:latin typeface="Cambria Math"/>
                            </a:rPr>
                            <m:t>∨</m:t>
                          </m:r>
                          <m:sSub>
                            <m:sSubPr>
                              <m:ctrlPr>
                                <a:rPr lang="en-US" altLang="ja-JP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/>
                                </a:rPr>
                                <m:t>¬</m:t>
                              </m:r>
                              <m:r>
                                <a:rPr lang="en-US" altLang="ja-JP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  <m:r>
                        <a:rPr lang="en-US" altLang="ja-JP" i="1">
                          <a:latin typeface="Cambria Math"/>
                        </a:rPr>
                        <m:t>∧</m:t>
                      </m:r>
                      <m:r>
                        <a:rPr lang="en-US" altLang="ja-JP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altLang="ja-JP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altLang="ja-JP" i="1">
                          <a:solidFill>
                            <a:schemeClr val="tx1"/>
                          </a:solidFill>
                          <a:latin typeface="Cambria Math"/>
                        </a:rPr>
                        <m:t>∨</m:t>
                      </m:r>
                      <m:sSub>
                        <m:sSubPr>
                          <m:ctrlPr>
                            <a:rPr lang="en-US" altLang="ja-JP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US" altLang="ja-JP" i="1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altLang="ja-JP" dirty="0">
                  <a:solidFill>
                    <a:srgbClr val="FF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altLang="ja-JP" i="1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True</m:t>
                      </m:r>
                      <m:r>
                        <a:rPr lang="en-US" altLang="ja-JP" b="0" i="1" smtClean="0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altLang="ja-JP" i="1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>
                          <a:latin typeface="Cambria Math"/>
                        </a:rPr>
                        <m:t>False</m:t>
                      </m:r>
                    </m:oMath>
                  </m:oMathPara>
                </a14:m>
                <a:endParaRPr lang="en-US" altLang="ja-JP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altLang="ja-JP" i="1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>
                          <a:latin typeface="Cambria Math"/>
                        </a:rPr>
                        <m:t>True</m:t>
                      </m:r>
                      <m:r>
                        <a:rPr lang="en-US" altLang="ja-JP" b="0" i="1" smtClean="0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US" altLang="ja-JP" i="1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>
                          <a:latin typeface="Cambria Math"/>
                        </a:rPr>
                        <m:t>False</m:t>
                      </m:r>
                    </m:oMath>
                  </m:oMathPara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14" name="角丸四角形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904" y="4077072"/>
                <a:ext cx="4032448" cy="1152128"/>
              </a:xfrm>
              <a:prstGeom prst="round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直線矢印コネクタ 15"/>
          <p:cNvCxnSpPr/>
          <p:nvPr/>
        </p:nvCxnSpPr>
        <p:spPr>
          <a:xfrm>
            <a:off x="5148064" y="3212976"/>
            <a:ext cx="1584176" cy="7920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 flipH="1">
            <a:off x="2411760" y="3212976"/>
            <a:ext cx="1512168" cy="7920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/>
          <p:cNvSpPr txBox="1"/>
          <p:nvPr/>
        </p:nvSpPr>
        <p:spPr>
          <a:xfrm>
            <a:off x="3707904" y="6309320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/>
              <a:t>くりかえす</a:t>
            </a:r>
            <a:endParaRPr kumimoji="1" lang="ja-JP" altLang="en-US" sz="2400" dirty="0"/>
          </a:p>
        </p:txBody>
      </p:sp>
      <p:cxnSp>
        <p:nvCxnSpPr>
          <p:cNvPr id="10" name="直線矢印コネクタ 9"/>
          <p:cNvCxnSpPr/>
          <p:nvPr/>
        </p:nvCxnSpPr>
        <p:spPr>
          <a:xfrm flipH="1">
            <a:off x="899592" y="5229200"/>
            <a:ext cx="576064" cy="93610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>
            <a:off x="3167844" y="5229200"/>
            <a:ext cx="540060" cy="93610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 flipH="1">
            <a:off x="5610322" y="5229200"/>
            <a:ext cx="576064" cy="93610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>
            <a:off x="7878574" y="5229200"/>
            <a:ext cx="540060" cy="93610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正方形/長方形 5"/>
              <p:cNvSpPr/>
              <p:nvPr/>
            </p:nvSpPr>
            <p:spPr>
              <a:xfrm>
                <a:off x="1331640" y="1268760"/>
                <a:ext cx="6546934" cy="3528392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2400" dirty="0" smtClean="0"/>
                  <a:t>充足解を見つけた一番浅い深さが</a:t>
                </a:r>
                <a:r>
                  <a:rPr lang="ja-JP" altLang="en-US" sz="2400" dirty="0"/>
                  <a:t>答え</a:t>
                </a:r>
                <a:endParaRPr lang="en-US" altLang="ja-JP" sz="2400" dirty="0" smtClean="0"/>
              </a:p>
              <a:p>
                <a:pPr algn="ctr"/>
                <a:r>
                  <a:rPr lang="ja-JP" altLang="en-US" sz="2400" dirty="0" smtClean="0"/>
                  <a:t>深さが</a:t>
                </a:r>
                <a:r>
                  <a:rPr lang="en-US" altLang="ja-JP" sz="2400" dirty="0" smtClean="0"/>
                  <a:t>11</a:t>
                </a:r>
                <a:r>
                  <a:rPr lang="ja-JP" altLang="en-US" sz="2400" dirty="0" smtClean="0"/>
                  <a:t>以上になったら，</a:t>
                </a:r>
                <a:r>
                  <a:rPr lang="en-US" altLang="ja-JP" sz="2400" dirty="0" smtClean="0"/>
                  <a:t>”TOO LARGE”</a:t>
                </a:r>
              </a:p>
              <a:p>
                <a:pPr algn="ctr"/>
                <a:endParaRPr lang="en-US" altLang="ja-JP" sz="2400" dirty="0" smtClean="0"/>
              </a:p>
              <a:p>
                <a:pPr algn="ctr"/>
                <a:r>
                  <a:rPr lang="ja-JP" altLang="en-US" sz="2400" dirty="0"/>
                  <a:t>探索</a:t>
                </a:r>
                <a:r>
                  <a:rPr lang="ja-JP" altLang="en-US" sz="2400" dirty="0" smtClean="0"/>
                  <a:t>木のノード数は高々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24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ja-JP" sz="2400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altLang="ja-JP" sz="2400" b="0" i="1" smtClean="0">
                            <a:latin typeface="Cambria Math"/>
                          </a:rPr>
                          <m:t>11</m:t>
                        </m:r>
                      </m:sup>
                    </m:sSup>
                  </m:oMath>
                </a14:m>
                <a:r>
                  <a:rPr kumimoji="1" lang="en-US" altLang="ja-JP" sz="2400" dirty="0" smtClean="0"/>
                  <a:t>.</a:t>
                </a:r>
              </a:p>
              <a:p>
                <a:pPr algn="ctr"/>
                <a:r>
                  <a:rPr lang="ja-JP" altLang="en-US" sz="2400" dirty="0"/>
                  <a:t>満たされて</a:t>
                </a:r>
                <a:r>
                  <a:rPr lang="ja-JP" altLang="en-US" sz="2400" dirty="0" smtClean="0"/>
                  <a:t>いない節を見つけるのは線形時間．</a:t>
                </a:r>
                <a:endParaRPr lang="en-US" altLang="ja-JP" sz="2400" dirty="0" smtClean="0"/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24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kumimoji="1" lang="en-US" altLang="ja-JP" sz="2400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kumimoji="1" lang="en-US" altLang="ja-JP" sz="2400" b="0" i="1" smtClean="0">
                            <a:latin typeface="Cambria Math"/>
                          </a:rPr>
                          <m:t>11</m:t>
                        </m:r>
                      </m:sup>
                    </m:sSup>
                    <m:r>
                      <a:rPr kumimoji="1" lang="en-US" altLang="ja-JP" sz="2400" b="0" i="1" smtClean="0">
                        <a:latin typeface="Cambria Math"/>
                      </a:rPr>
                      <m:t>⋅</m:t>
                    </m:r>
                    <m:sSup>
                      <m:sSupPr>
                        <m:ctrlPr>
                          <a:rPr kumimoji="1" lang="en-US" altLang="ja-JP" sz="24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kumimoji="1" lang="en-US" altLang="ja-JP" sz="2400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kumimoji="1" lang="en-US" altLang="ja-JP" sz="2400" b="0" i="1" smtClean="0">
                            <a:latin typeface="Cambria Math"/>
                          </a:rPr>
                          <m:t>5</m:t>
                        </m:r>
                      </m:sup>
                    </m:sSup>
                    <m:r>
                      <a:rPr lang="en-US" altLang="ja-JP" sz="2400" i="1">
                        <a:latin typeface="Cambria Math"/>
                        <a:ea typeface="Cambria Math"/>
                      </a:rPr>
                      <m:t>≈</m:t>
                    </m:r>
                    <m:sSup>
                      <m:sSupPr>
                        <m:ctrlPr>
                          <a:rPr kumimoji="1" lang="en-US" altLang="ja-JP" sz="24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kumimoji="1" lang="en-US" altLang="ja-JP" sz="2400" b="0" i="0" smtClean="0">
                            <a:latin typeface="Cambria Math"/>
                          </a:rPr>
                          <m:t>2</m:t>
                        </m:r>
                        <m:r>
                          <a:rPr kumimoji="1" lang="en-US" altLang="ja-JP" sz="2400" b="0" i="1" smtClean="0">
                            <a:latin typeface="Cambria Math"/>
                          </a:rPr>
                          <m:t>⋅</m:t>
                        </m:r>
                        <m:r>
                          <a:rPr kumimoji="1" lang="en-US" altLang="ja-JP" sz="2400" b="0" i="0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kumimoji="1" lang="en-US" altLang="ja-JP" sz="2400" b="0" i="0" smtClean="0">
                            <a:latin typeface="Cambria Math"/>
                          </a:rPr>
                          <m:t>8</m:t>
                        </m:r>
                      </m:sup>
                    </m:sSup>
                  </m:oMath>
                </a14:m>
                <a:r>
                  <a:rPr kumimoji="1" lang="en-US" altLang="ja-JP" sz="2400" dirty="0" smtClean="0"/>
                  <a:t> </a:t>
                </a:r>
                <a:r>
                  <a:rPr kumimoji="1" lang="ja-JP" altLang="en-US" sz="2400" dirty="0" smtClean="0"/>
                  <a:t>で，定数が軽いので間に</a:t>
                </a:r>
                <a:r>
                  <a:rPr kumimoji="1" lang="ja-JP" altLang="en-US" sz="2400" dirty="0" smtClean="0"/>
                  <a:t>合う</a:t>
                </a:r>
                <a:endParaRPr kumimoji="1" lang="en-US" altLang="ja-JP" sz="2400" dirty="0" smtClean="0"/>
              </a:p>
              <a:p>
                <a:pPr algn="ctr"/>
                <a:endParaRPr lang="en-US" altLang="ja-JP" sz="2400" dirty="0" smtClean="0"/>
              </a:p>
              <a:p>
                <a:pPr algn="ctr"/>
                <a:r>
                  <a:rPr lang="ja-JP" altLang="en-US" sz="2400" dirty="0" smtClean="0"/>
                  <a:t>こう</a:t>
                </a:r>
                <a:r>
                  <a:rPr lang="ja-JP" altLang="en-US" sz="2400" dirty="0"/>
                  <a:t>いう，パラメータ </a:t>
                </a:r>
                <a14:m>
                  <m:oMath xmlns:m="http://schemas.openxmlformats.org/officeDocument/2006/math">
                    <m:r>
                      <a:rPr lang="en-US" altLang="ja-JP" sz="2400" i="1">
                        <a:latin typeface="Cambria Math"/>
                      </a:rPr>
                      <m:t>𝑘</m:t>
                    </m:r>
                  </m:oMath>
                </a14:m>
                <a:r>
                  <a:rPr lang="ja-JP" altLang="en-US" sz="2400" dirty="0"/>
                  <a:t> に対して </a:t>
                </a:r>
                <a14:m>
                  <m:oMath xmlns:m="http://schemas.openxmlformats.org/officeDocument/2006/math">
                    <m:r>
                      <a:rPr lang="en-US" altLang="ja-JP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altLang="ja-JP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ja-JP" sz="2400" i="1">
                            <a:latin typeface="Cambria Math"/>
                          </a:rPr>
                          <m:t>𝑘</m:t>
                        </m:r>
                      </m:e>
                    </m:d>
                    <m:r>
                      <m:rPr>
                        <m:sty m:val="p"/>
                      </m:rPr>
                      <a:rPr lang="en-US" altLang="ja-JP" sz="2400">
                        <a:latin typeface="Cambria Math"/>
                      </a:rPr>
                      <m:t>poly</m:t>
                    </m:r>
                    <m:r>
                      <a:rPr lang="en-US" altLang="ja-JP" sz="2400">
                        <a:latin typeface="Cambria Math"/>
                      </a:rPr>
                      <m:t>(</m:t>
                    </m:r>
                    <m:r>
                      <a:rPr lang="en-US" altLang="ja-JP" sz="2400" i="1">
                        <a:latin typeface="Cambria Math"/>
                      </a:rPr>
                      <m:t>𝑛</m:t>
                    </m:r>
                    <m:r>
                      <a:rPr lang="en-US" altLang="ja-JP" sz="2400">
                        <a:latin typeface="Cambria Math"/>
                      </a:rPr>
                      <m:t>)</m:t>
                    </m:r>
                  </m:oMath>
                </a14:m>
                <a:r>
                  <a:rPr lang="en-US" altLang="ja-JP" sz="2400" dirty="0"/>
                  <a:t>  </a:t>
                </a:r>
                <a:r>
                  <a:rPr lang="ja-JP" altLang="en-US" sz="2400" dirty="0"/>
                  <a:t>時間のアルゴリズムを</a:t>
                </a:r>
                <a:r>
                  <a:rPr lang="en-US" altLang="ja-JP" sz="2400" dirty="0"/>
                  <a:t>FPT</a:t>
                </a:r>
                <a:r>
                  <a:rPr lang="ja-JP" altLang="en-US" sz="2400" dirty="0"/>
                  <a:t>アルゴリズムといいます</a:t>
                </a:r>
                <a:r>
                  <a:rPr lang="ja-JP" altLang="en-US" sz="2400" dirty="0" smtClean="0"/>
                  <a:t>．</a:t>
                </a:r>
                <a:endParaRPr lang="en-US" altLang="ja-JP" sz="2400" dirty="0"/>
              </a:p>
            </p:txBody>
          </p:sp>
        </mc:Choice>
        <mc:Fallback>
          <p:sp>
            <p:nvSpPr>
              <p:cNvPr id="6" name="正方形/長方形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1268760"/>
                <a:ext cx="6546934" cy="352839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103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統計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b="1" dirty="0"/>
              <a:t>First Accepted</a:t>
            </a:r>
            <a:r>
              <a:rPr lang="ja-JP" altLang="en-US" b="1" dirty="0"/>
              <a:t>：</a:t>
            </a:r>
            <a:endParaRPr lang="en-US" altLang="ja-JP" b="1" dirty="0"/>
          </a:p>
          <a:p>
            <a:pPr lvl="1"/>
            <a:r>
              <a:rPr lang="en-US" altLang="ja-JP" dirty="0"/>
              <a:t>ir5(</a:t>
            </a:r>
            <a:r>
              <a:rPr lang="ja-JP" altLang="en-US" dirty="0"/>
              <a:t>スピリチュアル</a:t>
            </a:r>
            <a:r>
              <a:rPr lang="en-US" altLang="ja-JP" dirty="0"/>
              <a:t>) (94:40</a:t>
            </a:r>
            <a:r>
              <a:rPr lang="en-US" altLang="ja-JP" dirty="0" smtClean="0"/>
              <a:t>)</a:t>
            </a:r>
          </a:p>
          <a:p>
            <a:pPr marL="0" indent="0">
              <a:buNone/>
            </a:pPr>
            <a:endParaRPr lang="en-US" altLang="ja-JP" dirty="0"/>
          </a:p>
          <a:p>
            <a:r>
              <a:rPr lang="en-US" altLang="ja-JP" dirty="0" smtClean="0"/>
              <a:t>Accepted/Submission </a:t>
            </a:r>
          </a:p>
          <a:p>
            <a:pPr lvl="1"/>
            <a:r>
              <a:rPr lang="en-US" altLang="ja-JP" dirty="0" smtClean="0"/>
              <a:t>( 3 / </a:t>
            </a:r>
            <a:r>
              <a:rPr lang="en-US" altLang="ja-JP" dirty="0"/>
              <a:t>44</a:t>
            </a:r>
            <a:r>
              <a:rPr lang="en-US" altLang="ja-JP" dirty="0" smtClean="0"/>
              <a:t> ) ( 7 %)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9071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</TotalTime>
  <Words>1217</Words>
  <Application>Microsoft Office PowerPoint</Application>
  <PresentationFormat>画面に合わせる (4:3)</PresentationFormat>
  <Paragraphs>91</Paragraphs>
  <Slides>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Office ​​テーマ</vt:lpstr>
      <vt:lpstr>E：2-SAT</vt:lpstr>
      <vt:lpstr>問題</vt:lpstr>
      <vt:lpstr>問題</vt:lpstr>
      <vt:lpstr>問題</vt:lpstr>
      <vt:lpstr>解法</vt:lpstr>
      <vt:lpstr>解法</vt:lpstr>
      <vt:lpstr>解法</vt:lpstr>
      <vt:lpstr>解法</vt:lpstr>
      <vt:lpstr>統計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35</cp:revision>
  <dcterms:created xsi:type="dcterms:W3CDTF">2014-03-02T04:28:41Z</dcterms:created>
  <dcterms:modified xsi:type="dcterms:W3CDTF">2014-03-02T09:05:25Z</dcterms:modified>
</cp:coreProperties>
</file>