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1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B65-8C66-41CC-B7A3-F874F8790D55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3D38-AC4C-49C6-88B9-40D80E9594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483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B65-8C66-41CC-B7A3-F874F8790D55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3D38-AC4C-49C6-88B9-40D80E9594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469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B65-8C66-41CC-B7A3-F874F8790D55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3D38-AC4C-49C6-88B9-40D80E9594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481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B65-8C66-41CC-B7A3-F874F8790D55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3D38-AC4C-49C6-88B9-40D80E9594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790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B65-8C66-41CC-B7A3-F874F8790D55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3D38-AC4C-49C6-88B9-40D80E9594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541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B65-8C66-41CC-B7A3-F874F8790D55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3D38-AC4C-49C6-88B9-40D80E9594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409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B65-8C66-41CC-B7A3-F874F8790D55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3D38-AC4C-49C6-88B9-40D80E9594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1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B65-8C66-41CC-B7A3-F874F8790D55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3D38-AC4C-49C6-88B9-40D80E9594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007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B65-8C66-41CC-B7A3-F874F8790D55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3D38-AC4C-49C6-88B9-40D80E9594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9891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B65-8C66-41CC-B7A3-F874F8790D55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3D38-AC4C-49C6-88B9-40D80E9594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6642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B65-8C66-41CC-B7A3-F874F8790D55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3D38-AC4C-49C6-88B9-40D80E9594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222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14B65-8C66-41CC-B7A3-F874F8790D55}" type="datetimeFigureOut">
              <a:rPr kumimoji="1" lang="ja-JP" altLang="en-US" smtClean="0"/>
              <a:t>2014/3/2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B3D38-AC4C-49C6-88B9-40D80E9594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0887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748873"/>
            <a:ext cx="9144000" cy="2387600"/>
          </a:xfrm>
        </p:spPr>
        <p:txBody>
          <a:bodyPr/>
          <a:lstStyle/>
          <a:p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F: 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魔法の糸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949771"/>
            <a:ext cx="9144000" cy="1655762"/>
          </a:xfrm>
        </p:spPr>
        <p:txBody>
          <a:bodyPr>
            <a:noAutofit/>
          </a:bodyPr>
          <a:lstStyle/>
          <a:p>
            <a:r>
              <a:rPr kumimoji="1" lang="ja-JP" altLang="en-US" sz="5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原案：矢野</a:t>
            </a:r>
            <a:endParaRPr kumimoji="1" lang="en-US" altLang="ja-JP" sz="5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5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テスター：矢野，大坂</a:t>
            </a:r>
            <a:endParaRPr kumimoji="1" lang="ja-JP" altLang="en-US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880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問題設定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493949"/>
            <a:ext cx="10515600" cy="4683014"/>
          </a:xfrm>
        </p:spPr>
        <p:txBody>
          <a:bodyPr/>
          <a:lstStyle/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グラフが与えられる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すべて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の頂点は最初はバラバラ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頂点集合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つを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選んで合併して，その中での最小全域木を答える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円/楕円 3"/>
          <p:cNvSpPr/>
          <p:nvPr/>
        </p:nvSpPr>
        <p:spPr>
          <a:xfrm>
            <a:off x="1799924" y="4166942"/>
            <a:ext cx="334851" cy="3348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1465073" y="5463191"/>
            <a:ext cx="334851" cy="3348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2893553" y="5128340"/>
            <a:ext cx="334851" cy="3348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コネクタ 7"/>
          <p:cNvCxnSpPr>
            <a:stCxn id="4" idx="4"/>
            <a:endCxn id="5" idx="0"/>
          </p:cNvCxnSpPr>
          <p:nvPr/>
        </p:nvCxnSpPr>
        <p:spPr>
          <a:xfrm flipH="1">
            <a:off x="1632499" y="4501793"/>
            <a:ext cx="334851" cy="96139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>
            <a:stCxn id="4" idx="5"/>
            <a:endCxn id="6" idx="1"/>
          </p:cNvCxnSpPr>
          <p:nvPr/>
        </p:nvCxnSpPr>
        <p:spPr>
          <a:xfrm>
            <a:off x="2085737" y="4452755"/>
            <a:ext cx="856854" cy="724623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>
            <a:stCxn id="5" idx="6"/>
            <a:endCxn id="6" idx="2"/>
          </p:cNvCxnSpPr>
          <p:nvPr/>
        </p:nvCxnSpPr>
        <p:spPr>
          <a:xfrm flipV="1">
            <a:off x="1799924" y="5295766"/>
            <a:ext cx="1093629" cy="33485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1278438" y="4610862"/>
            <a:ext cx="3441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/>
              <a:t>2</a:t>
            </a:r>
            <a:endParaRPr kumimoji="1" lang="ja-JP" altLang="en-US" sz="3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179944" y="5599681"/>
            <a:ext cx="3441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1</a:t>
            </a:r>
            <a:endParaRPr kumimoji="1" lang="ja-JP" altLang="en-US" sz="32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524141" y="4212673"/>
            <a:ext cx="3441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1</a:t>
            </a:r>
            <a:endParaRPr kumimoji="1" lang="ja-JP" altLang="en-US" sz="3200" dirty="0"/>
          </a:p>
        </p:txBody>
      </p:sp>
      <p:sp>
        <p:nvSpPr>
          <p:cNvPr id="18" name="円/楕円 17"/>
          <p:cNvSpPr/>
          <p:nvPr/>
        </p:nvSpPr>
        <p:spPr>
          <a:xfrm>
            <a:off x="1633568" y="3980729"/>
            <a:ext cx="687292" cy="703027"/>
          </a:xfrm>
          <a:prstGeom prst="ellipse">
            <a:avLst/>
          </a:prstGeom>
          <a:solidFill>
            <a:schemeClr val="tx1">
              <a:alpha val="2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1274190" y="5300524"/>
            <a:ext cx="687292" cy="703027"/>
          </a:xfrm>
          <a:prstGeom prst="ellipse">
            <a:avLst/>
          </a:prstGeom>
          <a:solidFill>
            <a:schemeClr val="tx1">
              <a:alpha val="2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2715928" y="4947067"/>
            <a:ext cx="687292" cy="703027"/>
          </a:xfrm>
          <a:prstGeom prst="ellipse">
            <a:avLst/>
          </a:prstGeom>
          <a:solidFill>
            <a:schemeClr val="tx1">
              <a:alpha val="2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20"/>
          <p:cNvSpPr/>
          <p:nvPr/>
        </p:nvSpPr>
        <p:spPr>
          <a:xfrm>
            <a:off x="5626426" y="4047372"/>
            <a:ext cx="334851" cy="3348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/>
          <p:cNvSpPr/>
          <p:nvPr/>
        </p:nvSpPr>
        <p:spPr>
          <a:xfrm>
            <a:off x="5291575" y="5343621"/>
            <a:ext cx="334851" cy="3348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/楕円 22"/>
          <p:cNvSpPr/>
          <p:nvPr/>
        </p:nvSpPr>
        <p:spPr>
          <a:xfrm>
            <a:off x="6720055" y="5008770"/>
            <a:ext cx="334851" cy="3348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直線コネクタ 23"/>
          <p:cNvCxnSpPr>
            <a:stCxn id="21" idx="4"/>
            <a:endCxn id="22" idx="0"/>
          </p:cNvCxnSpPr>
          <p:nvPr/>
        </p:nvCxnSpPr>
        <p:spPr>
          <a:xfrm flipH="1">
            <a:off x="5459001" y="4382223"/>
            <a:ext cx="334851" cy="961398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>
            <a:stCxn id="21" idx="5"/>
            <a:endCxn id="23" idx="1"/>
          </p:cNvCxnSpPr>
          <p:nvPr/>
        </p:nvCxnSpPr>
        <p:spPr>
          <a:xfrm>
            <a:off x="5912239" y="4333185"/>
            <a:ext cx="856854" cy="724623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stCxn id="22" idx="6"/>
            <a:endCxn id="23" idx="2"/>
          </p:cNvCxnSpPr>
          <p:nvPr/>
        </p:nvCxnSpPr>
        <p:spPr>
          <a:xfrm flipV="1">
            <a:off x="5626426" y="5176196"/>
            <a:ext cx="1093629" cy="33485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5104940" y="4491292"/>
            <a:ext cx="3441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/>
              <a:t>2</a:t>
            </a:r>
            <a:endParaRPr kumimoji="1" lang="ja-JP" altLang="en-US" sz="32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006446" y="5480111"/>
            <a:ext cx="3441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1</a:t>
            </a:r>
            <a:endParaRPr kumimoji="1" lang="ja-JP" altLang="en-US" sz="32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350643" y="4093103"/>
            <a:ext cx="3441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1</a:t>
            </a:r>
            <a:endParaRPr kumimoji="1" lang="ja-JP" altLang="en-US" sz="3200" dirty="0"/>
          </a:p>
        </p:txBody>
      </p:sp>
      <p:sp>
        <p:nvSpPr>
          <p:cNvPr id="31" name="円/楕円 30"/>
          <p:cNvSpPr/>
          <p:nvPr/>
        </p:nvSpPr>
        <p:spPr>
          <a:xfrm rot="1105555">
            <a:off x="5085256" y="3734985"/>
            <a:ext cx="932071" cy="2255874"/>
          </a:xfrm>
          <a:prstGeom prst="ellipse">
            <a:avLst/>
          </a:prstGeom>
          <a:solidFill>
            <a:schemeClr val="tx1">
              <a:alpha val="2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円/楕円 31"/>
          <p:cNvSpPr/>
          <p:nvPr/>
        </p:nvSpPr>
        <p:spPr>
          <a:xfrm>
            <a:off x="6542430" y="4827497"/>
            <a:ext cx="687292" cy="703027"/>
          </a:xfrm>
          <a:prstGeom prst="ellipse">
            <a:avLst/>
          </a:prstGeom>
          <a:solidFill>
            <a:schemeClr val="tx1">
              <a:alpha val="2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円/楕円 32"/>
          <p:cNvSpPr/>
          <p:nvPr/>
        </p:nvSpPr>
        <p:spPr>
          <a:xfrm>
            <a:off x="9352680" y="4047372"/>
            <a:ext cx="334851" cy="3348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円/楕円 33"/>
          <p:cNvSpPr/>
          <p:nvPr/>
        </p:nvSpPr>
        <p:spPr>
          <a:xfrm>
            <a:off x="9017829" y="5343621"/>
            <a:ext cx="334851" cy="3348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/楕円 34"/>
          <p:cNvSpPr/>
          <p:nvPr/>
        </p:nvSpPr>
        <p:spPr>
          <a:xfrm>
            <a:off x="10446309" y="5008770"/>
            <a:ext cx="334851" cy="3348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6" name="直線コネクタ 35"/>
          <p:cNvCxnSpPr>
            <a:stCxn id="33" idx="4"/>
            <a:endCxn id="34" idx="0"/>
          </p:cNvCxnSpPr>
          <p:nvPr/>
        </p:nvCxnSpPr>
        <p:spPr>
          <a:xfrm flipH="1">
            <a:off x="9185255" y="4382223"/>
            <a:ext cx="334851" cy="96139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>
            <a:stCxn id="33" idx="5"/>
            <a:endCxn id="35" idx="1"/>
          </p:cNvCxnSpPr>
          <p:nvPr/>
        </p:nvCxnSpPr>
        <p:spPr>
          <a:xfrm>
            <a:off x="9638493" y="4333185"/>
            <a:ext cx="856854" cy="724623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>
            <a:stCxn id="34" idx="6"/>
            <a:endCxn id="35" idx="2"/>
          </p:cNvCxnSpPr>
          <p:nvPr/>
        </p:nvCxnSpPr>
        <p:spPr>
          <a:xfrm flipV="1">
            <a:off x="9352680" y="5176196"/>
            <a:ext cx="1093629" cy="334851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8831194" y="4491292"/>
            <a:ext cx="3441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/>
              <a:t>2</a:t>
            </a:r>
            <a:endParaRPr kumimoji="1" lang="ja-JP" altLang="en-US" sz="32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9732700" y="5480111"/>
            <a:ext cx="3441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1</a:t>
            </a:r>
            <a:endParaRPr kumimoji="1" lang="ja-JP" altLang="en-US" sz="32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0076897" y="4093103"/>
            <a:ext cx="3441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1</a:t>
            </a:r>
            <a:endParaRPr kumimoji="1" lang="ja-JP" altLang="en-US" sz="3200" dirty="0"/>
          </a:p>
        </p:txBody>
      </p:sp>
      <p:sp>
        <p:nvSpPr>
          <p:cNvPr id="42" name="円/楕円 41"/>
          <p:cNvSpPr/>
          <p:nvPr/>
        </p:nvSpPr>
        <p:spPr>
          <a:xfrm rot="20954282">
            <a:off x="8487457" y="3684930"/>
            <a:ext cx="2557922" cy="2524275"/>
          </a:xfrm>
          <a:prstGeom prst="ellipse">
            <a:avLst/>
          </a:prstGeom>
          <a:solidFill>
            <a:schemeClr val="tx1">
              <a:alpha val="2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右矢印 6"/>
          <p:cNvSpPr/>
          <p:nvPr/>
        </p:nvSpPr>
        <p:spPr>
          <a:xfrm>
            <a:off x="3746089" y="4677878"/>
            <a:ext cx="701683" cy="617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右矢印 42"/>
          <p:cNvSpPr/>
          <p:nvPr/>
        </p:nvSpPr>
        <p:spPr>
          <a:xfrm>
            <a:off x="7527871" y="4677878"/>
            <a:ext cx="701683" cy="617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21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ナイーブな解法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93949"/>
                <a:ext cx="10515600" cy="4683014"/>
              </a:xfrm>
            </p:spPr>
            <p:txBody>
              <a:bodyPr/>
              <a:lstStyle/>
              <a:p>
                <a:r>
                  <a:rPr kumimoji="1" lang="ja-JP" altLang="en-US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最小全域木といえば</a:t>
                </a:r>
                <a:r>
                  <a:rPr lang="en-US" altLang="ja-JP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Prim</a:t>
                </a:r>
                <a:r>
                  <a:rPr lang="ja-JP" altLang="en-US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法，</a:t>
                </a:r>
                <a:r>
                  <a:rPr lang="en-US" altLang="ja-JP" dirty="0" err="1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Kruskal</a:t>
                </a:r>
                <a:r>
                  <a:rPr lang="ja-JP" altLang="en-US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法！</a:t>
                </a:r>
                <a:endParaRPr lang="en-US" altLang="ja-JP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en-US" altLang="ja-JP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Union-Find</a:t>
                </a:r>
                <a:r>
                  <a:rPr lang="ja-JP" altLang="en-US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などで</a:t>
                </a:r>
                <a:r>
                  <a:rPr lang="ja-JP" altLang="en-US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グループ</a:t>
                </a:r>
                <a:r>
                  <a:rPr lang="ja-JP" altLang="en-US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を管理し，</a:t>
                </a:r>
                <a:r>
                  <a:rPr lang="en-US" altLang="ja-JP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</a:t>
                </a:r>
                <a:r>
                  <a:rPr lang="ja-JP" altLang="en-US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回</a:t>
                </a:r>
                <a:r>
                  <a:rPr lang="en-US" altLang="ja-JP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</a:t>
                </a:r>
                <a:r>
                  <a:rPr lang="ja-JP" altLang="en-US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回最小全域木を構築する．</a:t>
                </a:r>
                <a:endParaRPr lang="en-US" altLang="ja-JP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b="0" dirty="0" smtClean="0">
                    <a:ea typeface="メイリオ" panose="020B0604030504040204" pitchFamily="50" charset="-128"/>
                  </a:rPr>
                  <a:t>クエリが最大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𝑁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−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1</m:t>
                    </m:r>
                  </m:oMath>
                </a14:m>
                <a:r>
                  <a:rPr kumimoji="1" lang="ja-JP" altLang="en-US" b="0" dirty="0" smtClean="0">
                    <a:ea typeface="メイリオ" panose="020B0604030504040204" pitchFamily="50" charset="-128"/>
                  </a:rPr>
                  <a:t>回なので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𝑂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(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𝑁𝑀</m:t>
                    </m:r>
                    <m:func>
                      <m:func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1" lang="en-US" altLang="ja-JP" b="0" i="0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log</m:t>
                        </m:r>
                      </m:fName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𝑁</m:t>
                        </m:r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)</m:t>
                        </m:r>
                      </m:e>
                    </m:func>
                  </m:oMath>
                </a14:m>
                <a:r>
                  <a:rPr kumimoji="1" lang="ja-JP" altLang="en-US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ぐらい（</a:t>
                </a:r>
                <a:r>
                  <a:rPr kumimoji="1" lang="en-US" altLang="ja-JP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TLE</a:t>
                </a:r>
                <a:r>
                  <a:rPr kumimoji="1" lang="ja-JP" altLang="en-US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）</a:t>
                </a:r>
                <a:endParaRPr kumimoji="1" lang="en-US" altLang="ja-JP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ja-JP" altLang="en-US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すこし工夫して，辺を最初にソートしておくと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𝑂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(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𝑀𝑁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𝛼</m:t>
                    </m:r>
                    <m:d>
                      <m:dPr>
                        <m:ctrlPr>
                          <a:rPr lang="en-US" altLang="ja-JP" b="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𝑁</m:t>
                        </m:r>
                      </m:e>
                    </m:d>
                    <m:r>
                      <a:rPr lang="en-US" altLang="ja-JP" b="0" i="1" smtClean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)</m:t>
                    </m:r>
                  </m:oMath>
                </a14:m>
                <a:endParaRPr kumimoji="1" lang="en-US" altLang="ja-JP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lvl="1"/>
                <a:r>
                  <a:rPr lang="ja-JP" altLang="en-US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通らないように調整したつもりですが，すごく定数倍を頑張ると通ってしまうかもしれない</a:t>
                </a:r>
                <a:endParaRPr lang="en-US" altLang="ja-JP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lvl="1"/>
                <a:endParaRPr kumimoji="1" lang="en-US" altLang="ja-JP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marL="0" indent="0">
                  <a:buNone/>
                </a:pPr>
                <a:endParaRPr lang="en-US" altLang="ja-JP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marL="0" indent="0">
                  <a:buNone/>
                </a:pPr>
                <a:r>
                  <a:rPr lang="ja-JP" altLang="en-US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毎回すべての辺を見て最小全域木を構成するのは無駄</a:t>
                </a:r>
                <a:endParaRPr kumimoji="1" lang="en-US" altLang="ja-JP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93949"/>
                <a:ext cx="10515600" cy="4683014"/>
              </a:xfrm>
              <a:blipFill rotWithShape="0">
                <a:blip r:embed="rId2"/>
                <a:stretch>
                  <a:fillRect l="-1217" t="-2344" b="-65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939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考察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493949"/>
            <a:ext cx="10515600" cy="4683014"/>
          </a:xfrm>
        </p:spPr>
        <p:txBody>
          <a:bodyPr/>
          <a:lstStyle/>
          <a:p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つの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最小全域木を合併することを考える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実は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つの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グループの最小全域木に含まれていない辺は考慮しなくて良い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！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！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2728452" y="3259394"/>
            <a:ext cx="2212258" cy="23597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円/楕円 43"/>
          <p:cNvSpPr/>
          <p:nvPr/>
        </p:nvSpPr>
        <p:spPr>
          <a:xfrm>
            <a:off x="5934997" y="3259393"/>
            <a:ext cx="2212258" cy="2359741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コネクタ 12"/>
          <p:cNvCxnSpPr/>
          <p:nvPr/>
        </p:nvCxnSpPr>
        <p:spPr>
          <a:xfrm flipV="1">
            <a:off x="4601497" y="3952568"/>
            <a:ext cx="1991032" cy="26547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4572000" y="3835456"/>
            <a:ext cx="1769806" cy="36783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 flipV="1">
            <a:off x="4552951" y="4601497"/>
            <a:ext cx="1932038" cy="1331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4601497" y="4911214"/>
            <a:ext cx="1873045" cy="20495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 flipH="1">
            <a:off x="3790335" y="3835456"/>
            <a:ext cx="73742" cy="140022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3849329" y="3835456"/>
            <a:ext cx="309716" cy="382583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>
            <a:off x="4159045" y="4203291"/>
            <a:ext cx="265471" cy="693175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 flipH="1">
            <a:off x="3082413" y="4218039"/>
            <a:ext cx="766916" cy="221226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>
            <a:off x="6592529" y="3835456"/>
            <a:ext cx="448597" cy="11711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 flipH="1">
            <a:off x="6769510" y="3952568"/>
            <a:ext cx="265471" cy="144534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 flipV="1">
            <a:off x="6927441" y="4026747"/>
            <a:ext cx="884902" cy="301905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>
            <a:off x="6902245" y="4634898"/>
            <a:ext cx="802559" cy="48126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4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考察（続き）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493949"/>
            <a:ext cx="10515600" cy="4683014"/>
          </a:xfrm>
        </p:spPr>
        <p:txBody>
          <a:bodyPr/>
          <a:lstStyle/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例えば青いグループで使われなかった辺があるとする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Kruskal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法で全体の最小全域木を作ることを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考えると，その辺を使うまでに，必ず両端点が連結になっている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2728452" y="3259394"/>
            <a:ext cx="2212258" cy="23597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円/楕円 43"/>
          <p:cNvSpPr/>
          <p:nvPr/>
        </p:nvSpPr>
        <p:spPr>
          <a:xfrm>
            <a:off x="5934997" y="3259393"/>
            <a:ext cx="2212258" cy="2359741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コネクタ 12"/>
          <p:cNvCxnSpPr/>
          <p:nvPr/>
        </p:nvCxnSpPr>
        <p:spPr>
          <a:xfrm flipV="1">
            <a:off x="4601497" y="3952568"/>
            <a:ext cx="1991032" cy="26547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4572000" y="3835456"/>
            <a:ext cx="1769806" cy="36783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 flipV="1">
            <a:off x="4552951" y="4601497"/>
            <a:ext cx="1932038" cy="1331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4601497" y="4911214"/>
            <a:ext cx="1873045" cy="20495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 flipH="1">
            <a:off x="3790335" y="3835456"/>
            <a:ext cx="73742" cy="140022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3849329" y="3835456"/>
            <a:ext cx="309716" cy="382583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>
            <a:off x="4159045" y="4203291"/>
            <a:ext cx="265471" cy="693175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 flipH="1">
            <a:off x="3082413" y="4218039"/>
            <a:ext cx="766916" cy="221226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>
            <a:off x="6592529" y="3835456"/>
            <a:ext cx="448597" cy="11711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 flipH="1">
            <a:off x="6769510" y="3952568"/>
            <a:ext cx="265471" cy="144534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 flipV="1">
            <a:off x="6927441" y="4026747"/>
            <a:ext cx="884902" cy="301905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>
            <a:off x="6902245" y="4634898"/>
            <a:ext cx="802559" cy="48126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3082413" y="4439265"/>
            <a:ext cx="737419" cy="195633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2816942" y="4634898"/>
            <a:ext cx="11798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閉路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432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計算量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93949"/>
                <a:ext cx="10515600" cy="4683014"/>
              </a:xfrm>
            </p:spPr>
            <p:txBody>
              <a:bodyPr/>
              <a:lstStyle/>
              <a:p>
                <a:r>
                  <a:rPr lang="en-US" altLang="ja-JP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2</a:t>
                </a:r>
                <a:r>
                  <a:rPr lang="ja-JP" altLang="en-US" dirty="0" err="1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つの</a:t>
                </a:r>
                <a:r>
                  <a:rPr lang="ja-JP" altLang="en-US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グループに含まれる最小全域木の辺の本数は高々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𝑁</m:t>
                    </m:r>
                  </m:oMath>
                </a14:m>
                <a:endParaRPr lang="en-US" altLang="ja-JP" b="0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ja-JP" altLang="en-US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グループ間を繋ぐ辺は，クエリ全体で高々</a:t>
                </a:r>
                <a:r>
                  <a:rPr lang="en-US" altLang="ja-JP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</a:t>
                </a:r>
                <a:r>
                  <a:rPr lang="ja-JP" altLang="en-US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回しか見られない</a:t>
                </a:r>
                <a:endParaRPr lang="en-US" altLang="ja-JP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14:m>
                  <m:oMath xmlns:m="http://schemas.openxmlformats.org/officeDocument/2006/math">
                    <m:r>
                      <a:rPr lang="ja-JP" altLang="en-US" i="1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全体</m:t>
                    </m:r>
                    <m:r>
                      <a:rPr lang="ja-JP" altLang="en-US" i="1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で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𝑂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(</m:t>
                    </m:r>
                    <m:d>
                      <m:dPr>
                        <m:ctrlPr>
                          <a:rPr lang="en-US" altLang="ja-JP" b="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ja-JP" b="0" i="1" smtClean="0">
                                <a:latin typeface="Cambria Math" panose="02040503050406030204" pitchFamily="18" charset="0"/>
                                <a:ea typeface="メイリオ" panose="020B0604030504040204" pitchFamily="50" charset="-128"/>
                              </a:rPr>
                            </m:ctrlPr>
                          </m:sSup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メイリオ" panose="020B0604030504040204" pitchFamily="50" charset="-128"/>
                              </a:rPr>
                              <m:t>𝑁</m:t>
                            </m:r>
                          </m:e>
                          <m:sup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メイリオ" panose="020B0604030504040204" pitchFamily="50" charset="-128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+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𝑀</m:t>
                        </m:r>
                      </m:e>
                    </m:d>
                    <m:func>
                      <m:funcPr>
                        <m:ctrlPr>
                          <a:rPr lang="en-US" altLang="ja-JP" b="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ja-JP" b="0" i="0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log</m:t>
                        </m:r>
                      </m:fName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𝑁</m:t>
                        </m:r>
                      </m:e>
                    </m:func>
                    <m:r>
                      <a:rPr lang="en-US" altLang="ja-JP" b="0" i="1" smtClean="0">
                        <a:latin typeface="Cambria Math" panose="02040503050406030204" pitchFamily="18" charset="0"/>
                        <a:ea typeface="メイリオ" panose="020B0604030504040204" pitchFamily="50" charset="-128"/>
                      </a:rPr>
                      <m:t>)</m:t>
                    </m:r>
                  </m:oMath>
                </a14:m>
                <a:r>
                  <a:rPr lang="ja-JP" altLang="en-US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（想定解法）</a:t>
                </a:r>
                <a:endParaRPr lang="en-US" altLang="ja-JP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93949"/>
                <a:ext cx="10515600" cy="4683014"/>
              </a:xfrm>
              <a:blipFill rotWithShape="0">
                <a:blip r:embed="rId2"/>
                <a:stretch>
                  <a:fillRect l="-1043" t="-208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円/楕円 8"/>
          <p:cNvSpPr/>
          <p:nvPr/>
        </p:nvSpPr>
        <p:spPr>
          <a:xfrm>
            <a:off x="2728452" y="3215150"/>
            <a:ext cx="2212258" cy="23597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円/楕円 43"/>
          <p:cNvSpPr/>
          <p:nvPr/>
        </p:nvSpPr>
        <p:spPr>
          <a:xfrm>
            <a:off x="5934997" y="3215149"/>
            <a:ext cx="2212258" cy="2359741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コネクタ 12"/>
          <p:cNvCxnSpPr/>
          <p:nvPr/>
        </p:nvCxnSpPr>
        <p:spPr>
          <a:xfrm flipV="1">
            <a:off x="4601497" y="3908324"/>
            <a:ext cx="1991032" cy="26547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4572000" y="3791212"/>
            <a:ext cx="1769806" cy="36783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 flipV="1">
            <a:off x="4552951" y="4557253"/>
            <a:ext cx="1932038" cy="1331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4601497" y="4866970"/>
            <a:ext cx="1873045" cy="20495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 flipH="1">
            <a:off x="3790335" y="3791212"/>
            <a:ext cx="73742" cy="140022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3849329" y="3791212"/>
            <a:ext cx="309716" cy="382583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>
            <a:off x="4159045" y="4159047"/>
            <a:ext cx="265471" cy="693175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 flipH="1">
            <a:off x="3082413" y="4173795"/>
            <a:ext cx="766916" cy="221226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>
            <a:off x="6592529" y="3791212"/>
            <a:ext cx="448597" cy="11711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 flipH="1">
            <a:off x="6769510" y="3908324"/>
            <a:ext cx="265471" cy="144534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 flipV="1">
            <a:off x="6927441" y="3982503"/>
            <a:ext cx="884902" cy="301905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>
            <a:off x="6902245" y="4590654"/>
            <a:ext cx="802559" cy="48126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745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統計情報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493949"/>
            <a:ext cx="10515600" cy="4683014"/>
          </a:xfrm>
        </p:spPr>
        <p:txBody>
          <a:bodyPr/>
          <a:lstStyle/>
          <a:p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First Acceptance: </a:t>
            </a:r>
            <a:r>
              <a:rPr lang="lo-LA" altLang="ja-JP" dirty="0"/>
              <a:t>ຣ</a:t>
            </a:r>
            <a:r>
              <a:rPr lang="ml-IN" altLang="ja-JP" dirty="0"/>
              <a:t>സ</a:t>
            </a:r>
            <a:r>
              <a:rPr lang="ar-AE" altLang="ja-JP" dirty="0"/>
              <a:t>ں</a:t>
            </a:r>
            <a:r>
              <a:rPr lang="en-US" altLang="ja-JP" dirty="0"/>
              <a:t>ƙ</a:t>
            </a:r>
            <a:r>
              <a:rPr lang="iu-Cans-CA" altLang="ja-JP" dirty="0"/>
              <a:t>ᘓ‮</a:t>
            </a:r>
            <a:r>
              <a:rPr lang="ja-JP" altLang="iu-Cans-CA" dirty="0" smtClean="0"/>
              <a:t>（</a:t>
            </a:r>
            <a:r>
              <a:rPr lang="ja-JP" altLang="en-US" dirty="0"/>
              <a:t>ひとり</a:t>
            </a:r>
            <a:r>
              <a:rPr lang="ja-JP" altLang="en-US" dirty="0" smtClean="0"/>
              <a:t>） </a:t>
            </a:r>
            <a:r>
              <a:rPr lang="en-US" altLang="ja-JP" dirty="0"/>
              <a:t>(34:11</a:t>
            </a:r>
            <a:r>
              <a:rPr lang="en-US" altLang="ja-JP" dirty="0" smtClean="0"/>
              <a:t>)</a:t>
            </a:r>
          </a:p>
          <a:p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Accepted (Accepted / Total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): 30 (14%)</a:t>
            </a:r>
          </a:p>
          <a:p>
            <a:r>
              <a:rPr lang="en-US" altLang="ja-JP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TotalSubmission</a:t>
            </a:r>
            <a:r>
              <a:rPr lang="en-US" altLang="ja-JP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: 215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117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508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236</Words>
  <Application>Microsoft Office PowerPoint</Application>
  <PresentationFormat>ワイド画面</PresentationFormat>
  <Paragraphs>40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7" baseType="lpstr">
      <vt:lpstr>ＭＳ Ｐゴシック</vt:lpstr>
      <vt:lpstr>メイリオ</vt:lpstr>
      <vt:lpstr>Arial</vt:lpstr>
      <vt:lpstr>Calibri</vt:lpstr>
      <vt:lpstr>Calibri Light</vt:lpstr>
      <vt:lpstr>Cambria Math</vt:lpstr>
      <vt:lpstr>DokChampa</vt:lpstr>
      <vt:lpstr>Euphemia</vt:lpstr>
      <vt:lpstr>Kartika</vt:lpstr>
      <vt:lpstr>Office テーマ</vt:lpstr>
      <vt:lpstr>F: 魔法の糸</vt:lpstr>
      <vt:lpstr>問題設定</vt:lpstr>
      <vt:lpstr>ナイーブな解法</vt:lpstr>
      <vt:lpstr>考察</vt:lpstr>
      <vt:lpstr>考察（続き）</vt:lpstr>
      <vt:lpstr>計算量</vt:lpstr>
      <vt:lpstr>統計情報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東京大学プログラミングコンテスト2013（年度）</dc:title>
  <dc:creator>yyano</dc:creator>
  <cp:lastModifiedBy>yyano</cp:lastModifiedBy>
  <cp:revision>24</cp:revision>
  <dcterms:created xsi:type="dcterms:W3CDTF">2014-03-02T02:19:26Z</dcterms:created>
  <dcterms:modified xsi:type="dcterms:W3CDTF">2014-03-02T09:12:45Z</dcterms:modified>
</cp:coreProperties>
</file>