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3" r:id="rId6"/>
    <p:sldId id="259" r:id="rId7"/>
    <p:sldId id="264" r:id="rId8"/>
    <p:sldId id="260" r:id="rId9"/>
    <p:sldId id="265" r:id="rId10"/>
    <p:sldId id="261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96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5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29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90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57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33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26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15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54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4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2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7504" y="1196752"/>
            <a:ext cx="8928992" cy="5544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B45C2-0BA5-4BB8-9919-15C86ABBFF50}" type="datetimeFigureOut">
              <a:rPr kumimoji="1" lang="ja-JP" altLang="en-US" smtClean="0"/>
              <a:t>2014/3/6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924E0-F0A2-4851-A5B2-4EC5B06C2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14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kumimoji="1" lang="en-US" altLang="ja-JP" sz="6000" dirty="0" smtClean="0"/>
              <a:t>G</a:t>
            </a:r>
            <a:r>
              <a:rPr kumimoji="1" lang="ja-JP" altLang="en-US" sz="6000" dirty="0" smtClean="0"/>
              <a:t>：夏休み</a:t>
            </a:r>
            <a:r>
              <a:rPr kumimoji="1" lang="ja-JP" altLang="en-US" sz="6000" dirty="0" smtClean="0"/>
              <a:t>の掃除当番</a:t>
            </a:r>
            <a:endParaRPr kumimoji="1" lang="ja-JP" altLang="en-US" sz="6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2232248"/>
          </a:xfrm>
        </p:spPr>
        <p:txBody>
          <a:bodyPr>
            <a:normAutofit/>
          </a:bodyPr>
          <a:lstStyle/>
          <a:p>
            <a:r>
              <a:rPr kumimoji="1" lang="ja-JP" altLang="en-US" sz="4000" dirty="0" smtClean="0"/>
              <a:t>問題：河田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解答：河田、大坂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解説：河田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021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統計情報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 Accept: yutaka1999 (96:57)</a:t>
            </a:r>
          </a:p>
          <a:p>
            <a:r>
              <a:rPr lang="en-US" altLang="ja-JP" dirty="0" smtClean="0"/>
              <a:t>First Accept (onsite): </a:t>
            </a:r>
            <a:r>
              <a:rPr lang="lo-LA" altLang="ja-JP" dirty="0"/>
              <a:t>ຣ</a:t>
            </a:r>
            <a:r>
              <a:rPr lang="ml-IN" altLang="ja-JP" dirty="0"/>
              <a:t>സ</a:t>
            </a:r>
            <a:r>
              <a:rPr lang="ar-AE" altLang="ja-JP" dirty="0"/>
              <a:t>ں</a:t>
            </a:r>
            <a:r>
              <a:rPr lang="en-US" altLang="ja-JP" dirty="0"/>
              <a:t>ƙ</a:t>
            </a:r>
            <a:r>
              <a:rPr lang="iu-Cans-CA" altLang="ja-JP" dirty="0"/>
              <a:t>ᘓ</a:t>
            </a:r>
            <a:r>
              <a:rPr lang="iu-Cans-CA" altLang="ja-JP" dirty="0" smtClean="0"/>
              <a:t>‮</a:t>
            </a:r>
            <a:r>
              <a:rPr lang="en-US" altLang="ja-JP" dirty="0"/>
              <a:t>(</a:t>
            </a:r>
            <a:r>
              <a:rPr lang="ja-JP" altLang="en-US" dirty="0" smtClean="0"/>
              <a:t>ひとり</a:t>
            </a:r>
            <a:r>
              <a:rPr lang="en-US" altLang="ja-JP" dirty="0" smtClean="0"/>
              <a:t>) (108:46)</a:t>
            </a:r>
          </a:p>
          <a:p>
            <a:r>
              <a:rPr kumimoji="1" lang="en-US" altLang="ja-JP" dirty="0" smtClean="0"/>
              <a:t>Accepted: 29 (12%)</a:t>
            </a:r>
          </a:p>
          <a:p>
            <a:r>
              <a:rPr lang="en-US" altLang="ja-JP" dirty="0" smtClean="0"/>
              <a:t>Trying: 67</a:t>
            </a:r>
            <a:endParaRPr kumimoji="1" lang="en-US" altLang="ja-JP" dirty="0" smtClean="0"/>
          </a:p>
          <a:p>
            <a:r>
              <a:rPr lang="en-US" altLang="ja-JP" dirty="0" smtClean="0"/>
              <a:t>Total Submission: 245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39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問題概要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𝑁</m:t>
                    </m:r>
                  </m:oMath>
                </a14:m>
                <a:r>
                  <a:rPr kumimoji="1" lang="ja-JP" altLang="en-US" dirty="0" smtClean="0"/>
                  <a:t>人の学生を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𝑀</m:t>
                    </m:r>
                  </m:oMath>
                </a14:m>
                <a:r>
                  <a:rPr kumimoji="1" lang="ja-JP" altLang="en-US" dirty="0" smtClean="0"/>
                  <a:t>日の夏休みの掃除当番に割り当て</a:t>
                </a:r>
                <a:r>
                  <a:rPr kumimoji="1" lang="en-US" altLang="ja-JP" dirty="0" smtClean="0"/>
                  <a:t/>
                </a:r>
                <a:br>
                  <a:rPr kumimoji="1" lang="en-US" altLang="ja-JP" dirty="0" smtClean="0"/>
                </a:br>
                <a:r>
                  <a:rPr kumimoji="1" lang="ja-JP" altLang="en-US" dirty="0" smtClean="0"/>
                  <a:t>最も長く掃除が行われない期間を最小にする</a:t>
                </a:r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kumimoji="1" lang="ja-JP" altLang="en-US" dirty="0" smtClean="0"/>
                  <a:t>番目の学生は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から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の間の日に一度だけ掃除が</a:t>
                </a:r>
                <a:r>
                  <a:rPr kumimoji="1" lang="en-US" altLang="ja-JP" dirty="0" smtClean="0"/>
                  <a:t/>
                </a:r>
                <a:br>
                  <a:rPr kumimoji="1" lang="en-US" altLang="ja-JP" dirty="0" smtClean="0"/>
                </a:br>
                <a:r>
                  <a:rPr kumimoji="1" lang="ja-JP" altLang="en-US" dirty="0" smtClean="0"/>
                  <a:t>できる</a:t>
                </a:r>
                <a:endParaRPr kumimoji="1" lang="en-US" altLang="ja-JP" dirty="0" smtClean="0"/>
              </a:p>
              <a:p>
                <a:r>
                  <a:rPr lang="ja-JP" altLang="en-US" dirty="0" smtClean="0"/>
                  <a:t>ただし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/>
                      </a:rPr>
                      <m:t>𝐾</m:t>
                    </m:r>
                  </m:oMath>
                </a14:m>
                <a:r>
                  <a:rPr kumimoji="1" lang="ja-JP" altLang="en-US" dirty="0" smtClean="0"/>
                  <a:t>人を好きなように選んでその学生には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から</a:t>
                </a:r>
                <a:r>
                  <a:rPr kumimoji="1" lang="en-US" altLang="ja-JP" dirty="0" smtClean="0"/>
                  <a:t/>
                </a:r>
                <a:br>
                  <a:rPr kumimoji="1" lang="en-US" altLang="ja-JP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の間の日に毎日掃除をするように頼むことができる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71" t="-1648" r="-17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539552" y="4918292"/>
                <a:ext cx="4680520" cy="958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1≤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𝑁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≤</m:t>
                    </m:r>
                    <m:sSup>
                      <m:sSup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kumimoji="1" lang="en-US" altLang="ja-JP" sz="2800" b="0" i="1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kumimoji="1" lang="en-US" altLang="ja-JP" sz="2800" b="0" dirty="0" smtClean="0"/>
                  <a:t>,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1≤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𝑀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≤</m:t>
                    </m:r>
                    <m:sSup>
                      <m:sSup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kumimoji="1" lang="en-US" altLang="ja-JP" sz="2800" b="0" i="1" smtClean="0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r>
                  <a:rPr kumimoji="1" lang="en-US" altLang="ja-JP" sz="2800" b="0" dirty="0" smtClean="0"/>
                  <a:t>,</a:t>
                </a:r>
                <a:br>
                  <a:rPr kumimoji="1" lang="en-US" altLang="ja-JP" sz="2800" b="0" dirty="0" smtClean="0"/>
                </a:b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0≤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𝐾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≤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𝑁</m:t>
                    </m:r>
                  </m:oMath>
                </a14:m>
                <a:r>
                  <a:rPr kumimoji="1" lang="en-US" altLang="ja-JP" sz="2800" b="0" dirty="0" smtClean="0"/>
                  <a:t>,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1≤</m:t>
                    </m:r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kumimoji="1" lang="en-US" altLang="ja-JP" sz="2800" b="0" i="1" smtClean="0"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kumimoji="1" lang="en-US" altLang="ja-JP" sz="2800" b="0" i="1" smtClean="0">
                        <a:latin typeface="Cambria Math"/>
                      </a:rPr>
                      <m:t>≤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𝑀</m:t>
                    </m:r>
                  </m:oMath>
                </a14:m>
                <a:endParaRPr kumimoji="1" lang="ja-JP" altLang="en-US" sz="2800" dirty="0"/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918292"/>
                <a:ext cx="4680520" cy="958980"/>
              </a:xfrm>
              <a:prstGeom prst="rect">
                <a:avLst/>
              </a:prstGeom>
              <a:blipFill rotWithShape="1">
                <a:blip r:embed="rId3"/>
                <a:stretch>
                  <a:fillRect t="-5732" b="-171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37112"/>
            <a:ext cx="3168352" cy="251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441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 smtClean="0"/>
                  <a:t>部分点解法 </a:t>
                </a:r>
                <a:r>
                  <a:rPr lang="en-US" altLang="ja-JP" dirty="0" smtClean="0"/>
                  <a:t>(</a:t>
                </a:r>
                <a14:m>
                  <m:oMath xmlns:m="http://schemas.openxmlformats.org/officeDocument/2006/math">
                    <m:r>
                      <a:rPr lang="en-US" altLang="ja-JP" b="1" i="1" smtClean="0">
                        <a:latin typeface="Cambria Math"/>
                      </a:rPr>
                      <m:t>𝑲</m:t>
                    </m:r>
                    <m:r>
                      <a:rPr lang="en-US" altLang="ja-JP" b="1" i="1" smtClean="0">
                        <a:latin typeface="Cambria Math"/>
                      </a:rPr>
                      <m:t>=</m:t>
                    </m:r>
                    <m:r>
                      <a:rPr lang="en-US" altLang="ja-JP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ja-JP" altLang="en-US" dirty="0" smtClean="0"/>
                  <a:t>の</a:t>
                </a:r>
                <a:r>
                  <a:rPr lang="ja-JP" altLang="en-US" dirty="0" smtClean="0"/>
                  <a:t>場合</a:t>
                </a:r>
                <a:r>
                  <a:rPr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807" b="-210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/>
          <p:cNvSpPr txBox="1"/>
          <p:nvPr/>
        </p:nvSpPr>
        <p:spPr>
          <a:xfrm>
            <a:off x="2843808" y="141277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 smtClean="0"/>
              <a:t>最大値の最小化</a:t>
            </a:r>
            <a:endParaRPr kumimoji="1" lang="ja-JP" altLang="en-US" sz="3600" b="1" dirty="0"/>
          </a:p>
        </p:txBody>
      </p:sp>
      <p:sp>
        <p:nvSpPr>
          <p:cNvPr id="5" name="下矢印 4"/>
          <p:cNvSpPr/>
          <p:nvPr/>
        </p:nvSpPr>
        <p:spPr>
          <a:xfrm>
            <a:off x="3959932" y="2204864"/>
            <a:ext cx="1152128" cy="72008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91880" y="306896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 smtClean="0">
                <a:solidFill>
                  <a:srgbClr val="FF0000"/>
                </a:solidFill>
              </a:rPr>
              <a:t>二分探索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1540" y="4365104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最長の期間を決めて順番に担当を割り当てていく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77634" y="5102279"/>
            <a:ext cx="6516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どういう順番で担当を決めればいいか？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463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部分点解法 </a:t>
                </a:r>
                <a:r>
                  <a:rPr lang="en-US" altLang="ja-JP" dirty="0"/>
                  <a:t>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𝑲</m:t>
                    </m:r>
                    <m:r>
                      <a:rPr lang="en-US" altLang="ja-JP" i="1">
                        <a:latin typeface="Cambria Math"/>
                      </a:rPr>
                      <m:t>=</m:t>
                    </m:r>
                    <m:r>
                      <a:rPr lang="en-US" altLang="ja-JP" i="1">
                        <a:latin typeface="Cambria Math"/>
                      </a:rPr>
                      <m:t>𝟎</m:t>
                    </m:r>
                  </m:oMath>
                </a14:m>
                <a:r>
                  <a:rPr lang="ja-JP" altLang="en-US" dirty="0"/>
                  <a:t>の場合</a:t>
                </a:r>
                <a:r>
                  <a:rPr lang="en-US" altLang="ja-JP" dirty="0"/>
                  <a:t>)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807" b="-210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/>
          <p:cNvSpPr txBox="1"/>
          <p:nvPr/>
        </p:nvSpPr>
        <p:spPr>
          <a:xfrm>
            <a:off x="863588" y="1484784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ソートして開始が早いものから貪欲に選ぶ</a:t>
            </a:r>
            <a:endParaRPr kumimoji="1" lang="ja-JP" altLang="en-US" sz="32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388905"/>
              </p:ext>
            </p:extLst>
          </p:nvPr>
        </p:nvGraphicFramePr>
        <p:xfrm>
          <a:off x="539552" y="3644490"/>
          <a:ext cx="8136900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"/>
                <a:gridCol w="813690"/>
                <a:gridCol w="813690"/>
                <a:gridCol w="813690"/>
                <a:gridCol w="813690"/>
                <a:gridCol w="813690"/>
                <a:gridCol w="813690"/>
                <a:gridCol w="813690"/>
                <a:gridCol w="813690"/>
                <a:gridCol w="813690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2054" marR="122054" marT="61027" marB="610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円/楕円 5"/>
          <p:cNvSpPr/>
          <p:nvPr/>
        </p:nvSpPr>
        <p:spPr>
          <a:xfrm>
            <a:off x="3059832" y="4436578"/>
            <a:ext cx="576064" cy="57606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5508104" y="4436578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2987824" y="5106354"/>
            <a:ext cx="0" cy="55436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2987824" y="5660714"/>
            <a:ext cx="2376264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5364088" y="5106354"/>
            <a:ext cx="0" cy="55436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2168116" y="5106888"/>
            <a:ext cx="0" cy="9144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2168116" y="6021288"/>
            <a:ext cx="406006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6228184" y="5084650"/>
            <a:ext cx="0" cy="9144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乗算記号 2"/>
          <p:cNvSpPr/>
          <p:nvPr/>
        </p:nvSpPr>
        <p:spPr>
          <a:xfrm>
            <a:off x="7416316" y="1183105"/>
            <a:ext cx="1188132" cy="1188132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2187192" y="2276872"/>
                <a:ext cx="478920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/>
                        </a:rPr>
                        <m:t>𝑁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2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,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𝑀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8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,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𝐾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0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2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6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3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7192" y="2276872"/>
                <a:ext cx="4789207" cy="9541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022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フリーフォーム 22"/>
          <p:cNvSpPr/>
          <p:nvPr/>
        </p:nvSpPr>
        <p:spPr>
          <a:xfrm>
            <a:off x="4860032" y="2998028"/>
            <a:ext cx="1322363" cy="689373"/>
          </a:xfrm>
          <a:custGeom>
            <a:avLst/>
            <a:gdLst>
              <a:gd name="connsiteX0" fmla="*/ 0 w 1322363"/>
              <a:gd name="connsiteY0" fmla="*/ 689373 h 689373"/>
              <a:gd name="connsiteX1" fmla="*/ 689317 w 1322363"/>
              <a:gd name="connsiteY1" fmla="*/ 56 h 689373"/>
              <a:gd name="connsiteX2" fmla="*/ 1322363 w 1322363"/>
              <a:gd name="connsiteY2" fmla="*/ 647170 h 68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2363" h="689373">
                <a:moveTo>
                  <a:pt x="0" y="689373"/>
                </a:moveTo>
                <a:cubicBezTo>
                  <a:pt x="234461" y="348231"/>
                  <a:pt x="468923" y="7090"/>
                  <a:pt x="689317" y="56"/>
                </a:cubicBezTo>
                <a:cubicBezTo>
                  <a:pt x="909711" y="-6978"/>
                  <a:pt x="1322363" y="647170"/>
                  <a:pt x="1322363" y="64717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/>
          <p:cNvSpPr/>
          <p:nvPr/>
        </p:nvSpPr>
        <p:spPr>
          <a:xfrm>
            <a:off x="3578449" y="2997061"/>
            <a:ext cx="1322363" cy="689373"/>
          </a:xfrm>
          <a:custGeom>
            <a:avLst/>
            <a:gdLst>
              <a:gd name="connsiteX0" fmla="*/ 0 w 1322363"/>
              <a:gd name="connsiteY0" fmla="*/ 689373 h 689373"/>
              <a:gd name="connsiteX1" fmla="*/ 689317 w 1322363"/>
              <a:gd name="connsiteY1" fmla="*/ 56 h 689373"/>
              <a:gd name="connsiteX2" fmla="*/ 1322363 w 1322363"/>
              <a:gd name="connsiteY2" fmla="*/ 647170 h 68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2363" h="689373">
                <a:moveTo>
                  <a:pt x="0" y="689373"/>
                </a:moveTo>
                <a:cubicBezTo>
                  <a:pt x="234461" y="348231"/>
                  <a:pt x="468923" y="7090"/>
                  <a:pt x="689317" y="56"/>
                </a:cubicBezTo>
                <a:cubicBezTo>
                  <a:pt x="909711" y="-6978"/>
                  <a:pt x="1322363" y="647170"/>
                  <a:pt x="1322363" y="64717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部分点解法 </a:t>
                </a:r>
                <a:r>
                  <a:rPr lang="en-US" altLang="ja-JP" dirty="0"/>
                  <a:t>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𝑲</m:t>
                    </m:r>
                    <m:r>
                      <a:rPr lang="en-US" altLang="ja-JP" i="1">
                        <a:latin typeface="Cambria Math"/>
                      </a:rPr>
                      <m:t>=</m:t>
                    </m:r>
                    <m:r>
                      <a:rPr lang="en-US" altLang="ja-JP" i="1">
                        <a:latin typeface="Cambria Math"/>
                      </a:rPr>
                      <m:t>𝟎</m:t>
                    </m:r>
                  </m:oMath>
                </a14:m>
                <a:r>
                  <a:rPr lang="ja-JP" altLang="en-US" dirty="0"/>
                  <a:t>の場合</a:t>
                </a:r>
                <a:r>
                  <a:rPr lang="en-US" altLang="ja-JP" dirty="0"/>
                  <a:t>)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807" b="-210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660790" y="1199654"/>
                <a:ext cx="7799642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200" dirty="0" smtClean="0"/>
                  <a:t>割り当てられる人が複数いる場合は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sz="3200" dirty="0" smtClean="0"/>
                  <a:t> が小さい人から先に割り当てたほうが得</a:t>
                </a:r>
                <a:endParaRPr kumimoji="1" lang="ja-JP" altLang="en-US" sz="3200" dirty="0"/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790" y="1199654"/>
                <a:ext cx="7799642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1953" t="-8475" r="-1953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円/楕円 5"/>
          <p:cNvSpPr/>
          <p:nvPr/>
        </p:nvSpPr>
        <p:spPr>
          <a:xfrm>
            <a:off x="3275856" y="3575384"/>
            <a:ext cx="576064" cy="57606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4612780" y="3575384"/>
            <a:ext cx="576064" cy="5760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3318468" y="2998028"/>
                <a:ext cx="4908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kumimoji="1" lang="ja-JP" altLang="en-US" sz="2800" b="1" dirty="0"/>
              </a:p>
            </p:txBody>
          </p:sp>
        </mc:Choice>
        <mc:Fallback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8468" y="2998028"/>
                <a:ext cx="49084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テキスト ボックス 14"/>
          <p:cNvSpPr txBox="1"/>
          <p:nvPr/>
        </p:nvSpPr>
        <p:spPr>
          <a:xfrm>
            <a:off x="2483768" y="299802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…</a:t>
            </a:r>
            <a:endParaRPr kumimoji="1" lang="ja-JP" altLang="en-US" sz="2800" b="1" dirty="0"/>
          </a:p>
        </p:txBody>
      </p:sp>
      <p:cxnSp>
        <p:nvCxnSpPr>
          <p:cNvPr id="16" name="直線コネクタ 15"/>
          <p:cNvCxnSpPr/>
          <p:nvPr/>
        </p:nvCxnSpPr>
        <p:spPr>
          <a:xfrm>
            <a:off x="2411760" y="4511488"/>
            <a:ext cx="319597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5607732" y="3957128"/>
            <a:ext cx="0" cy="55436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2411760" y="4872062"/>
            <a:ext cx="406006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471828" y="3935424"/>
            <a:ext cx="0" cy="9144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3923928" y="2448433"/>
                <a:ext cx="7745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1" i="1" smtClean="0">
                        <a:latin typeface="Cambria Math"/>
                      </a:rPr>
                      <m:t>𝒅</m:t>
                    </m:r>
                  </m:oMath>
                </a14:m>
                <a:r>
                  <a:rPr kumimoji="1" lang="ja-JP" altLang="en-US" sz="2800" b="1" dirty="0" smtClean="0"/>
                  <a:t>日</a:t>
                </a:r>
                <a:endParaRPr kumimoji="1" lang="ja-JP" altLang="en-US" sz="2800" b="1" dirty="0"/>
              </a:p>
            </p:txBody>
          </p:sp>
        </mc:Choice>
        <mc:Fallback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448433"/>
                <a:ext cx="774571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2941" r="-14961" b="-3176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円/楕円 23"/>
          <p:cNvSpPr/>
          <p:nvPr/>
        </p:nvSpPr>
        <p:spPr>
          <a:xfrm>
            <a:off x="5894363" y="3576351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5165581" y="2448433"/>
                <a:ext cx="7745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1" i="1" smtClean="0">
                        <a:latin typeface="Cambria Math"/>
                      </a:rPr>
                      <m:t>𝒅</m:t>
                    </m:r>
                  </m:oMath>
                </a14:m>
                <a:r>
                  <a:rPr kumimoji="1" lang="ja-JP" altLang="en-US" sz="2800" b="1" dirty="0" smtClean="0"/>
                  <a:t>日</a:t>
                </a:r>
                <a:endParaRPr kumimoji="1" lang="ja-JP" altLang="en-US" sz="2800" b="1" dirty="0"/>
              </a:p>
            </p:txBody>
          </p:sp>
        </mc:Choice>
        <mc:Fallback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581" y="2448433"/>
                <a:ext cx="774571" cy="523220"/>
              </a:xfrm>
              <a:prstGeom prst="rect">
                <a:avLst/>
              </a:prstGeom>
              <a:blipFill rotWithShape="1">
                <a:blip r:embed="rId6"/>
                <a:stretch>
                  <a:fillRect t="-12941" r="-15748" b="-3176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492159" y="5232102"/>
                <a:ext cx="8136904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200" dirty="0" smtClean="0"/>
                  <a:t>最後に割り当てた日が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ja-JP" altLang="en-US" sz="3200" dirty="0" smtClean="0"/>
                  <a:t> のときに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ja-JP" sz="3200" b="0" i="1" smtClean="0">
                        <a:latin typeface="Cambria Math"/>
                      </a:rPr>
                      <m:t>≤</m:t>
                    </m:r>
                    <m:r>
                      <a:rPr lang="en-US" altLang="ja-JP" sz="3200" b="0" i="1" smtClean="0">
                        <a:latin typeface="Cambria Math"/>
                      </a:rPr>
                      <m:t>𝑥</m:t>
                    </m:r>
                    <m:r>
                      <a:rPr lang="en-US" altLang="ja-JP" sz="3200" b="0" i="1" smtClean="0">
                        <a:latin typeface="Cambria Math"/>
                      </a:rPr>
                      <m:t>+</m:t>
                    </m:r>
                    <m:r>
                      <a:rPr lang="en-US" altLang="ja-JP" sz="3200" b="0" i="1" smtClean="0">
                        <a:latin typeface="Cambria Math"/>
                      </a:rPr>
                      <m:t>𝑑</m:t>
                    </m:r>
                  </m:oMath>
                </a14:m>
                <a:r>
                  <a:rPr lang="ja-JP" altLang="en-US" sz="3200" dirty="0" smtClean="0"/>
                  <a:t> の人を列挙したいが毎回愚直にやると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/>
                      </a:rPr>
                      <m:t>𝑂</m:t>
                    </m:r>
                    <m:r>
                      <a:rPr lang="en-US" altLang="ja-JP" sz="3200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sz="32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altLang="ja-JP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ja-JP" sz="3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ja-JP" sz="3200" dirty="0" smtClean="0"/>
                  <a:t> </a:t>
                </a:r>
                <a:r>
                  <a:rPr lang="ja-JP" altLang="en-US" sz="3200" dirty="0" smtClean="0"/>
                  <a:t>かかる</a:t>
                </a:r>
                <a:endParaRPr lang="en-US" altLang="ja-JP" sz="3200" dirty="0" smtClean="0"/>
              </a:p>
            </p:txBody>
          </p:sp>
        </mc:Choice>
        <mc:Fallback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59" y="5232102"/>
                <a:ext cx="8136904" cy="1077218"/>
              </a:xfrm>
              <a:prstGeom prst="rect">
                <a:avLst/>
              </a:prstGeom>
              <a:blipFill rotWithShape="1">
                <a:blip r:embed="rId7"/>
                <a:stretch>
                  <a:fillRect l="-1948" t="-8475" r="-1348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959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部分点解法 </a:t>
                </a:r>
                <a:r>
                  <a:rPr lang="en-US" altLang="ja-JP" dirty="0"/>
                  <a:t>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𝑲</m:t>
                    </m:r>
                    <m:r>
                      <a:rPr lang="en-US" altLang="ja-JP" i="1">
                        <a:latin typeface="Cambria Math"/>
                      </a:rPr>
                      <m:t>=</m:t>
                    </m:r>
                    <m:r>
                      <a:rPr lang="en-US" altLang="ja-JP" i="1">
                        <a:latin typeface="Cambria Math"/>
                      </a:rPr>
                      <m:t>𝟎</m:t>
                    </m:r>
                  </m:oMath>
                </a14:m>
                <a:r>
                  <a:rPr lang="ja-JP" altLang="en-US" dirty="0"/>
                  <a:t>の場合</a:t>
                </a:r>
                <a:r>
                  <a:rPr lang="en-US" altLang="ja-JP" dirty="0"/>
                  <a:t>)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807" b="-210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1124617" y="1412776"/>
                <a:ext cx="693077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kumimoji="1" lang="ja-JP" altLang="en-US" sz="3200" dirty="0" smtClean="0"/>
                  <a:t> は単調に増加するので</a:t>
                </a:r>
                <a:r>
                  <a:rPr lang="ja-JP" altLang="en-US" sz="3200" dirty="0" smtClean="0"/>
                  <a:t>最初に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en-US" altLang="ja-JP" sz="3200" dirty="0" smtClean="0"/>
                  <a:t> </a:t>
                </a:r>
                <a:r>
                  <a:rPr kumimoji="1" lang="ja-JP" altLang="en-US" sz="3200" dirty="0" smtClean="0"/>
                  <a:t>の値で</a:t>
                </a:r>
                <a:r>
                  <a:rPr kumimoji="1" lang="en-US" altLang="ja-JP" sz="3200" dirty="0" smtClean="0"/>
                  <a:t/>
                </a:r>
                <a:br>
                  <a:rPr kumimoji="1" lang="en-US" altLang="ja-JP" sz="3200" dirty="0" smtClean="0"/>
                </a:br>
                <a:r>
                  <a:rPr kumimoji="1" lang="ja-JP" altLang="en-US" sz="3200" dirty="0" smtClean="0"/>
                  <a:t>ソートして</a:t>
                </a:r>
                <a:r>
                  <a:rPr lang="ja-JP" altLang="en-US" sz="3200" dirty="0"/>
                  <a:t>しゃく</a:t>
                </a:r>
                <a:r>
                  <a:rPr lang="ja-JP" altLang="en-US" sz="3200" dirty="0" smtClean="0"/>
                  <a:t>とりの要領で調べればよい</a:t>
                </a:r>
                <a:endParaRPr kumimoji="1" lang="en-US" altLang="ja-JP" sz="3200" dirty="0" smtClean="0"/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617" y="1412776"/>
                <a:ext cx="6930770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2199" t="-8523" r="-2287" b="-1704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/>
              <p:cNvSpPr txBox="1"/>
              <p:nvPr/>
            </p:nvSpPr>
            <p:spPr>
              <a:xfrm>
                <a:off x="1790691" y="2852936"/>
                <a:ext cx="5598622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sz="3200" dirty="0" smtClean="0"/>
                  <a:t> が最小のものを取り出すのは</a:t>
                </a:r>
                <a:r>
                  <a:rPr kumimoji="1" lang="en-US" altLang="ja-JP" sz="3200" dirty="0" smtClean="0"/>
                  <a:t/>
                </a:r>
                <a:br>
                  <a:rPr kumimoji="1" lang="en-US" altLang="ja-JP" sz="3200" dirty="0" smtClean="0"/>
                </a:br>
                <a:r>
                  <a:rPr kumimoji="1" lang="ja-JP" altLang="en-US" sz="3200" dirty="0" smtClean="0">
                    <a:solidFill>
                      <a:srgbClr val="FF0000"/>
                    </a:solidFill>
                  </a:rPr>
                  <a:t>プライオリティーキュー</a:t>
                </a:r>
                <a:r>
                  <a:rPr kumimoji="1" lang="ja-JP" altLang="en-US" sz="3200" dirty="0" smtClean="0"/>
                  <a:t>を使えばよい</a:t>
                </a:r>
                <a:endParaRPr kumimoji="1" lang="ja-JP" altLang="en-US" sz="3200" dirty="0"/>
              </a:p>
            </p:txBody>
          </p:sp>
        </mc:Choice>
        <mc:Fallback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691" y="2852936"/>
                <a:ext cx="5598622" cy="1077218"/>
              </a:xfrm>
              <a:prstGeom prst="rect">
                <a:avLst/>
              </a:prstGeom>
              <a:blipFill rotWithShape="1">
                <a:blip r:embed="rId4"/>
                <a:stretch>
                  <a:fillRect l="-2832" t="-8475" r="-218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970711" y="5292497"/>
                <a:ext cx="523858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200" dirty="0" smtClean="0"/>
                  <a:t>計算量</a:t>
                </a:r>
                <a:r>
                  <a:rPr lang="ja-JP" altLang="en-US" sz="3200" dirty="0" smtClean="0"/>
                  <a:t>は全体で</a:t>
                </a:r>
                <a:r>
                  <a:rPr lang="ja-JP" alt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/>
                      </a:rPr>
                      <m:t>𝑂</m:t>
                    </m:r>
                    <m:r>
                      <a:rPr lang="en-US" altLang="ja-JP" sz="3200" b="0" i="1" smtClean="0">
                        <a:latin typeface="Cambria Math"/>
                      </a:rPr>
                      <m:t>(</m:t>
                    </m:r>
                    <m:r>
                      <a:rPr lang="en-US" altLang="ja-JP" sz="3200" b="0" i="1" smtClean="0">
                        <a:latin typeface="Cambria Math"/>
                      </a:rPr>
                      <m:t>𝑛</m:t>
                    </m:r>
                    <m:sSup>
                      <m:sSup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𝑙𝑜𝑔𝑛</m:t>
                            </m:r>
                          </m:e>
                        </m:d>
                      </m:e>
                      <m:sup>
                        <m:r>
                          <a:rPr lang="en-US" altLang="ja-JP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ja-JP" sz="3200" b="0" i="1" smtClean="0">
                        <a:latin typeface="Cambria Math"/>
                      </a:rPr>
                      <m:t>)</m:t>
                    </m:r>
                  </m:oMath>
                </a14:m>
                <a:endParaRPr kumimoji="1" lang="ja-JP" altLang="en-US" sz="3200" dirty="0"/>
              </a:p>
            </p:txBody>
          </p:sp>
        </mc:Choice>
        <mc:Fallback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711" y="5292497"/>
                <a:ext cx="5238582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2907" t="-15625" b="-312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下矢印 6"/>
          <p:cNvSpPr/>
          <p:nvPr/>
        </p:nvSpPr>
        <p:spPr>
          <a:xfrm>
            <a:off x="4013938" y="4365104"/>
            <a:ext cx="1152128" cy="72008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部分点解法 </a:t>
                </a:r>
                <a:r>
                  <a:rPr lang="en-US" altLang="ja-JP" dirty="0"/>
                  <a:t>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𝑲</m:t>
                    </m:r>
                    <m:r>
                      <a:rPr lang="en-US" altLang="ja-JP" i="1">
                        <a:latin typeface="Cambria Math"/>
                      </a:rPr>
                      <m:t>=</m:t>
                    </m:r>
                    <m:r>
                      <a:rPr lang="en-US" altLang="ja-JP" i="1">
                        <a:latin typeface="Cambria Math"/>
                      </a:rPr>
                      <m:t>𝟎</m:t>
                    </m:r>
                  </m:oMath>
                </a14:m>
                <a:r>
                  <a:rPr lang="ja-JP" altLang="en-US" dirty="0"/>
                  <a:t>の場合</a:t>
                </a:r>
                <a:r>
                  <a:rPr lang="en-US" altLang="ja-JP" dirty="0"/>
                  <a:t>)</a:t>
                </a:r>
                <a:endParaRPr kumimoji="1" lang="ja-JP" altLang="en-US" dirty="0"/>
              </a:p>
            </p:txBody>
          </p:sp>
        </mc:Choice>
        <mc:Fallback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807" b="-210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/>
              <p:cNvSpPr txBox="1"/>
              <p:nvPr/>
            </p:nvSpPr>
            <p:spPr>
              <a:xfrm>
                <a:off x="2154956" y="1343670"/>
                <a:ext cx="4752528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sz="3200" dirty="0" smtClean="0"/>
                  <a:t> が </a:t>
                </a:r>
                <a14:m>
                  <m:oMath xmlns:m="http://schemas.openxmlformats.org/officeDocument/2006/math">
                    <m:r>
                      <a:rPr kumimoji="1" lang="en-US" altLang="ja-JP" sz="32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kumimoji="1" lang="ja-JP" altLang="en-US" sz="3200" dirty="0" smtClean="0"/>
                  <a:t> より小さくなる場合や</a:t>
                </a:r>
                <a:r>
                  <a:rPr kumimoji="1" lang="en-US" altLang="ja-JP" sz="3200" dirty="0" smtClean="0"/>
                  <a:t/>
                </a:r>
                <a:br>
                  <a:rPr kumimoji="1" lang="en-US" altLang="ja-JP" sz="3200" dirty="0" smtClean="0"/>
                </a:br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/>
                      </a:rPr>
                      <m:t>𝑑</m:t>
                    </m:r>
                  </m:oMath>
                </a14:m>
                <a:r>
                  <a:rPr kumimoji="1" lang="en-US" altLang="ja-JP" sz="3200" dirty="0" smtClean="0"/>
                  <a:t> </a:t>
                </a:r>
                <a:r>
                  <a:rPr kumimoji="1" lang="ja-JP" altLang="en-US" sz="3200" dirty="0" smtClean="0"/>
                  <a:t>日のばせない</a:t>
                </a:r>
                <a:r>
                  <a:rPr lang="ja-JP" altLang="en-US" sz="3200" dirty="0"/>
                  <a:t>場合</a:t>
                </a:r>
                <a:r>
                  <a:rPr kumimoji="1" lang="ja-JP" altLang="en-US" sz="3200" dirty="0" smtClean="0"/>
                  <a:t>に注意</a:t>
                </a:r>
                <a:endParaRPr kumimoji="1" lang="en-US" altLang="ja-JP" sz="3200" dirty="0" smtClean="0"/>
              </a:p>
            </p:txBody>
          </p:sp>
        </mc:Choice>
        <mc:Fallback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56" y="1343670"/>
                <a:ext cx="4752528" cy="1077218"/>
              </a:xfrm>
              <a:prstGeom prst="rect">
                <a:avLst/>
              </a:prstGeom>
              <a:blipFill rotWithShape="1">
                <a:blip r:embed="rId3"/>
                <a:stretch>
                  <a:fillRect t="-8475" r="-2182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フリーフォーム 6"/>
          <p:cNvSpPr/>
          <p:nvPr/>
        </p:nvSpPr>
        <p:spPr>
          <a:xfrm>
            <a:off x="4257749" y="3138709"/>
            <a:ext cx="1322363" cy="689373"/>
          </a:xfrm>
          <a:custGeom>
            <a:avLst/>
            <a:gdLst>
              <a:gd name="connsiteX0" fmla="*/ 0 w 1322363"/>
              <a:gd name="connsiteY0" fmla="*/ 689373 h 689373"/>
              <a:gd name="connsiteX1" fmla="*/ 689317 w 1322363"/>
              <a:gd name="connsiteY1" fmla="*/ 56 h 689373"/>
              <a:gd name="connsiteX2" fmla="*/ 1322363 w 1322363"/>
              <a:gd name="connsiteY2" fmla="*/ 647170 h 68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2363" h="689373">
                <a:moveTo>
                  <a:pt x="0" y="689373"/>
                </a:moveTo>
                <a:cubicBezTo>
                  <a:pt x="234461" y="348231"/>
                  <a:pt x="468923" y="7090"/>
                  <a:pt x="689317" y="56"/>
                </a:cubicBezTo>
                <a:cubicBezTo>
                  <a:pt x="909711" y="-6978"/>
                  <a:pt x="1322363" y="647170"/>
                  <a:pt x="1322363" y="64717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3955156" y="3717032"/>
            <a:ext cx="576064" cy="57606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5292080" y="3717032"/>
            <a:ext cx="576064" cy="5760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3997768" y="3139676"/>
                <a:ext cx="4908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kumimoji="1" lang="ja-JP" altLang="en-US" sz="2800" b="1" dirty="0"/>
              </a:p>
            </p:txBody>
          </p:sp>
        </mc:Choice>
        <mc:Fallback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7768" y="3139676"/>
                <a:ext cx="49084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テキスト ボックス 10"/>
          <p:cNvSpPr txBox="1"/>
          <p:nvPr/>
        </p:nvSpPr>
        <p:spPr>
          <a:xfrm>
            <a:off x="3163068" y="313967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…</a:t>
            </a:r>
            <a:endParaRPr kumimoji="1" lang="ja-JP" altLang="en-US" sz="2800" b="1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3091060" y="4653136"/>
            <a:ext cx="219174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5244600" y="4098776"/>
            <a:ext cx="0" cy="55436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テキスト ボックス 15"/>
              <p:cNvSpPr txBox="1"/>
              <p:nvPr/>
            </p:nvSpPr>
            <p:spPr>
              <a:xfrm>
                <a:off x="4603228" y="2590081"/>
                <a:ext cx="7745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1" i="1" smtClean="0">
                        <a:latin typeface="Cambria Math"/>
                      </a:rPr>
                      <m:t>𝒅</m:t>
                    </m:r>
                  </m:oMath>
                </a14:m>
                <a:r>
                  <a:rPr kumimoji="1" lang="ja-JP" altLang="en-US" sz="2800" b="1" dirty="0" smtClean="0"/>
                  <a:t>日</a:t>
                </a:r>
                <a:endParaRPr kumimoji="1" lang="ja-JP" altLang="en-US" sz="2800" b="1" dirty="0"/>
              </a:p>
            </p:txBody>
          </p:sp>
        </mc:Choice>
        <mc:Fallback>
          <p:sp>
            <p:nvSpPr>
              <p:cNvPr id="16" name="テキスト ボックス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228" y="2590081"/>
                <a:ext cx="774571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2791" r="-15748" b="-302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658040" y="5301208"/>
                <a:ext cx="780239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/>
                      </a:rPr>
                      <m:t>𝑥</m:t>
                    </m:r>
                    <m:r>
                      <a:rPr kumimoji="1" lang="en-US" altLang="ja-JP" sz="32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ja-JP" sz="3200" b="0" i="0" smtClean="0">
                        <a:latin typeface="Cambria Math"/>
                      </a:rPr>
                      <m:t>max</m:t>
                    </m:r>
                    <m:r>
                      <a:rPr kumimoji="1" lang="en-US" altLang="ja-JP" sz="3200" b="0" i="1" smtClean="0">
                        <a:latin typeface="Cambria Math"/>
                      </a:rPr>
                      <m:t>⁡(</m:t>
                    </m:r>
                    <m:r>
                      <a:rPr kumimoji="1" lang="en-US" altLang="ja-JP" sz="3200" b="0" i="1" smtClean="0">
                        <a:latin typeface="Cambria Math"/>
                      </a:rPr>
                      <m:t>𝑥</m:t>
                    </m:r>
                    <m:r>
                      <a:rPr kumimoji="1" lang="en-US" altLang="ja-JP" sz="3200" b="0" i="1" smtClean="0">
                        <a:latin typeface="Cambria Math"/>
                      </a:rPr>
                      <m:t>,</m:t>
                    </m:r>
                    <m:func>
                      <m:funcPr>
                        <m:ctrlPr>
                          <a:rPr kumimoji="1" lang="en-US" altLang="ja-JP" sz="32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ja-JP" sz="3200" b="0" i="0" smtClean="0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kumimoji="1" lang="en-US" altLang="ja-JP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kumimoji="1" lang="en-US" altLang="ja-JP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kumimoji="1" lang="en-US" altLang="ja-JP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kumimoji="1" lang="en-US" altLang="ja-JP" sz="32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kumimoji="1" lang="en-US" altLang="ja-JP" sz="32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kumimoji="1" lang="en-US" altLang="ja-JP" sz="32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ja-JP" sz="3200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kumimoji="1" lang="en-US" altLang="ja-JP" sz="32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kumimoji="1" lang="en-US" altLang="ja-JP" sz="3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3200" dirty="0" smtClean="0"/>
                  <a:t> と更新すればよい</a:t>
                </a:r>
                <a:endParaRPr kumimoji="1" lang="ja-JP" altLang="en-US" sz="3200" dirty="0"/>
              </a:p>
            </p:txBody>
          </p:sp>
        </mc:Choice>
        <mc:Fallback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040" y="5301208"/>
                <a:ext cx="7802392" cy="584775"/>
              </a:xfrm>
              <a:prstGeom prst="rect">
                <a:avLst/>
              </a:prstGeom>
              <a:blipFill rotWithShape="1">
                <a:blip r:embed="rId6"/>
                <a:stretch>
                  <a:fillRect t="-15625" r="-1094" b="-312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38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満点</a:t>
            </a:r>
            <a:r>
              <a:rPr lang="ja-JP" altLang="en-US" dirty="0"/>
              <a:t>解法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08997" y="2495798"/>
            <a:ext cx="62630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プライオリティーキューが空になった時に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誰を選ぶべきか考える</a:t>
            </a:r>
            <a:endParaRPr kumimoji="1" lang="ja-JP" alt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テキスト ボックス 7"/>
              <p:cNvSpPr txBox="1"/>
              <p:nvPr/>
            </p:nvSpPr>
            <p:spPr>
              <a:xfrm>
                <a:off x="500050" y="1196752"/>
                <a:ext cx="828092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200" dirty="0" smtClean="0"/>
                  <a:t>毎日掃除をする人は後から選んだことにすればよい</a:t>
                </a:r>
                <a:r>
                  <a:rPr lang="en-US" altLang="ja-JP" sz="3200" dirty="0" smtClean="0"/>
                  <a:t/>
                </a:r>
                <a:br>
                  <a:rPr lang="en-US" altLang="ja-JP" sz="3200" dirty="0" smtClean="0"/>
                </a:br>
                <a:r>
                  <a:rPr lang="ja-JP" altLang="en-US" sz="3200" dirty="0" smtClean="0"/>
                  <a:t>ので</a:t>
                </a:r>
                <a:r>
                  <a:rPr lang="ja-JP" altLang="en-US" sz="3200" dirty="0"/>
                  <a:t>基本的に</a:t>
                </a:r>
                <a:r>
                  <a:rPr lang="en-US" altLang="ja-JP" sz="3200" dirty="0"/>
                  <a:t> </a:t>
                </a:r>
                <a14:m>
                  <m:oMath xmlns:m="http://schemas.openxmlformats.org/officeDocument/2006/math">
                    <m:r>
                      <a:rPr lang="en-US" altLang="ja-JP" sz="3200" i="1">
                        <a:latin typeface="Cambria Math"/>
                      </a:rPr>
                      <m:t>𝐾</m:t>
                    </m:r>
                    <m:r>
                      <a:rPr lang="en-US" altLang="ja-JP" sz="3200" i="1">
                        <a:latin typeface="Cambria Math"/>
                      </a:rPr>
                      <m:t>=0</m:t>
                    </m:r>
                  </m:oMath>
                </a14:m>
                <a:r>
                  <a:rPr lang="en-US" altLang="ja-JP" sz="3200" dirty="0"/>
                  <a:t> </a:t>
                </a:r>
                <a:r>
                  <a:rPr lang="ja-JP" altLang="en-US" sz="3200" dirty="0"/>
                  <a:t>の場合と同様に選んで</a:t>
                </a:r>
                <a:r>
                  <a:rPr lang="ja-JP" altLang="en-US" sz="3200" dirty="0" smtClean="0"/>
                  <a:t>いく</a:t>
                </a:r>
                <a:endParaRPr lang="ja-JP" altLang="en-US" sz="3200" dirty="0"/>
              </a:p>
            </p:txBody>
          </p:sp>
        </mc:Choice>
        <mc:Fallback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50" y="1196752"/>
                <a:ext cx="8280920" cy="1077218"/>
              </a:xfrm>
              <a:prstGeom prst="rect">
                <a:avLst/>
              </a:prstGeom>
              <a:blipFill rotWithShape="1">
                <a:blip r:embed="rId2"/>
                <a:stretch>
                  <a:fillRect l="-1841" t="-8475" r="-515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テキスト ボックス 8"/>
              <p:cNvSpPr txBox="1"/>
              <p:nvPr/>
            </p:nvSpPr>
            <p:spPr>
              <a:xfrm>
                <a:off x="1375733" y="3791942"/>
                <a:ext cx="652955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 smtClean="0"/>
                  <a:t>今までに見た人の中で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sz="3200" dirty="0" smtClean="0"/>
                  <a:t> が</a:t>
                </a:r>
                <a:r>
                  <a:rPr kumimoji="1" lang="ja-JP" altLang="en-US" sz="3200" dirty="0" smtClean="0">
                    <a:solidFill>
                      <a:srgbClr val="FF0000"/>
                    </a:solidFill>
                  </a:rPr>
                  <a:t>最大</a:t>
                </a:r>
                <a:r>
                  <a:rPr kumimoji="1" lang="ja-JP" altLang="en-US" sz="3200" dirty="0" smtClean="0"/>
                  <a:t>の人が毎日掃除したことにすればよい</a:t>
                </a:r>
                <a:endParaRPr kumimoji="1" lang="ja-JP" altLang="en-US" sz="3200" dirty="0"/>
              </a:p>
            </p:txBody>
          </p:sp>
        </mc:Choice>
        <mc:Fallback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5733" y="3791942"/>
                <a:ext cx="6529551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2428" t="-8475" r="-2334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テキスト ボックス 10"/>
              <p:cNvSpPr txBox="1"/>
              <p:nvPr/>
            </p:nvSpPr>
            <p:spPr>
              <a:xfrm>
                <a:off x="1674578" y="4872062"/>
                <a:ext cx="593186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/>
                      </a:rPr>
                      <m:t>→</m:t>
                    </m:r>
                  </m:oMath>
                </a14:m>
                <a:r>
                  <a:rPr kumimoji="1" lang="ja-JP" altLang="en-US" sz="3200" dirty="0" smtClean="0"/>
                  <a:t>今までに見た人で最大の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kumimoji="1"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ja-JP" altLang="en-US" sz="3200" dirty="0" smtClean="0"/>
                  <a:t> よりも</a:t>
                </a:r>
                <a:r>
                  <a:rPr kumimoji="1" lang="en-US" altLang="ja-JP" sz="3200" dirty="0" smtClean="0"/>
                  <a:t/>
                </a:r>
                <a:br>
                  <a:rPr kumimoji="1" lang="en-US" altLang="ja-JP" sz="3200" dirty="0" smtClean="0"/>
                </a:br>
                <a:r>
                  <a:rPr kumimoji="1" lang="en-US" altLang="ja-JP" sz="3200" dirty="0" smtClean="0"/>
                  <a:t>   </a:t>
                </a:r>
                <a:r>
                  <a:rPr kumimoji="1" lang="ja-JP" altLang="en-US" sz="3200" dirty="0" smtClean="0"/>
                  <a:t>先まで掃除することはできない</a:t>
                </a:r>
                <a:endParaRPr kumimoji="1" lang="ja-JP" altLang="en-US" sz="3200" dirty="0"/>
              </a:p>
            </p:txBody>
          </p:sp>
        </mc:Choice>
        <mc:Fallback>
          <p:sp>
            <p:nvSpPr>
              <p:cNvPr id="11" name="テキスト ボックス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578" y="4872062"/>
                <a:ext cx="5931860" cy="1077218"/>
              </a:xfrm>
              <a:prstGeom prst="rect">
                <a:avLst/>
              </a:prstGeom>
              <a:blipFill rotWithShape="1">
                <a:blip r:embed="rId4"/>
                <a:stretch>
                  <a:fillRect t="-8475" r="-2569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満点解法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933356" y="5085184"/>
                <a:ext cx="5352635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/>
                      </a:rPr>
                      <m:t>𝐾</m:t>
                    </m:r>
                    <m:r>
                      <a:rPr lang="en-US" altLang="ja-JP" sz="32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ja-JP" altLang="en-US" sz="3200" dirty="0" smtClean="0"/>
                  <a:t> の</a:t>
                </a:r>
                <a:r>
                  <a:rPr lang="ja-JP" altLang="en-US" sz="3200" dirty="0" smtClean="0"/>
                  <a:t>場合と同様に</a:t>
                </a:r>
                <a:r>
                  <a:rPr lang="en-US" altLang="ja-JP" sz="3200" dirty="0" smtClean="0"/>
                  <a:t/>
                </a:r>
                <a:br>
                  <a:rPr lang="en-US" altLang="ja-JP" sz="3200" dirty="0" smtClean="0"/>
                </a:br>
                <a:r>
                  <a:rPr lang="ja-JP" altLang="en-US" sz="3200" dirty="0" smtClean="0"/>
                  <a:t>計算量は全体で</a:t>
                </a:r>
                <a:r>
                  <a:rPr lang="ja-JP" alt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/>
                      </a:rPr>
                      <m:t>𝑂</m:t>
                    </m:r>
                    <m:r>
                      <a:rPr lang="en-US" altLang="ja-JP" sz="3200" b="0" i="1" smtClean="0">
                        <a:latin typeface="Cambria Math"/>
                      </a:rPr>
                      <m:t>(</m:t>
                    </m:r>
                    <m:r>
                      <a:rPr lang="en-US" altLang="ja-JP" sz="3200" b="0" i="1" smtClean="0">
                        <a:latin typeface="Cambria Math"/>
                      </a:rPr>
                      <m:t>𝑛</m:t>
                    </m:r>
                    <m:sSup>
                      <m:sSup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𝑙𝑜𝑔𝑛</m:t>
                            </m:r>
                          </m:e>
                        </m:d>
                      </m:e>
                      <m:sup>
                        <m:r>
                          <a:rPr lang="en-US" altLang="ja-JP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ja-JP" sz="3200" b="0" i="1" smtClean="0">
                        <a:latin typeface="Cambria Math"/>
                      </a:rPr>
                      <m:t>)</m:t>
                    </m:r>
                  </m:oMath>
                </a14:m>
                <a:endParaRPr kumimoji="1" lang="ja-JP" altLang="en-US" sz="3200" dirty="0"/>
              </a:p>
            </p:txBody>
          </p:sp>
        </mc:Choice>
        <mc:Fallback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3356" y="5085184"/>
                <a:ext cx="5352635" cy="1077218"/>
              </a:xfrm>
              <a:prstGeom prst="rect">
                <a:avLst/>
              </a:prstGeom>
              <a:blipFill rotWithShape="1">
                <a:blip r:embed="rId2"/>
                <a:stretch>
                  <a:fillRect l="-2847" t="-8475" b="-163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正方形/長方形 6"/>
              <p:cNvSpPr/>
              <p:nvPr/>
            </p:nvSpPr>
            <p:spPr>
              <a:xfrm>
                <a:off x="1840326" y="1367234"/>
                <a:ext cx="55386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3200" i="1">
                        <a:latin typeface="Cambria Math"/>
                      </a:rPr>
                      <m:t>𝐾</m:t>
                    </m:r>
                    <m:r>
                      <a:rPr lang="en-US" altLang="ja-JP" sz="3200" i="1">
                        <a:latin typeface="Cambria Math"/>
                      </a:rPr>
                      <m:t>=0</m:t>
                    </m:r>
                  </m:oMath>
                </a14:m>
                <a:r>
                  <a:rPr lang="en-US" altLang="ja-JP" sz="3200" dirty="0"/>
                  <a:t> </a:t>
                </a:r>
                <a:r>
                  <a:rPr lang="ja-JP" altLang="en-US" sz="3200" dirty="0"/>
                  <a:t>の場合と同様に選んで</a:t>
                </a:r>
                <a:r>
                  <a:rPr lang="ja-JP" altLang="en-US" sz="3200" dirty="0"/>
                  <a:t>いく</a:t>
                </a:r>
              </a:p>
            </p:txBody>
          </p:sp>
        </mc:Choice>
        <mc:Fallback>
          <p:sp>
            <p:nvSpPr>
              <p:cNvPr id="7" name="正方形/長方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326" y="1367234"/>
                <a:ext cx="5538696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15625" r="-2093" b="-312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正方形/長方形 7"/>
              <p:cNvSpPr/>
              <p:nvPr/>
            </p:nvSpPr>
            <p:spPr>
              <a:xfrm>
                <a:off x="1483850" y="2276872"/>
                <a:ext cx="6251648" cy="15696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3200" dirty="0" smtClean="0"/>
                  <a:t>プライオリティーキューが空になった時に</a:t>
                </a:r>
                <a:r>
                  <a:rPr lang="en-US" altLang="ja-JP" sz="3200" dirty="0" smtClean="0"/>
                  <a:t/>
                </a:r>
                <a:br>
                  <a:rPr lang="en-US" altLang="ja-JP" sz="3200" dirty="0" smtClean="0"/>
                </a:br>
                <a:r>
                  <a:rPr lang="ja-JP" altLang="en-US" sz="3200" dirty="0" smtClean="0"/>
                  <a:t>まだ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/>
                      </a:rPr>
                      <m:t>𝐾</m:t>
                    </m:r>
                  </m:oMath>
                </a14:m>
                <a:r>
                  <a:rPr lang="ja-JP" altLang="en-US" sz="3200" dirty="0" smtClean="0"/>
                  <a:t> が残っていれば今まで見た中</a:t>
                </a:r>
                <a:r>
                  <a:rPr lang="ja-JP" altLang="en-US" sz="3200" dirty="0"/>
                  <a:t>で</a:t>
                </a:r>
                <a:r>
                  <a:rPr lang="en-US" altLang="ja-JP" sz="3200" dirty="0"/>
                  <a:t/>
                </a:r>
                <a:br>
                  <a:rPr lang="en-US" altLang="ja-JP" sz="32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ja-JP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ja-JP" altLang="en-US" sz="3200" dirty="0" smtClean="0"/>
                  <a:t> が最大の人で更新する</a:t>
                </a:r>
                <a:endParaRPr lang="ja-JP" altLang="en-US" sz="3200" dirty="0"/>
              </a:p>
            </p:txBody>
          </p:sp>
        </mc:Choice>
        <mc:Fallback>
          <p:sp>
            <p:nvSpPr>
              <p:cNvPr id="8" name="正方形/長方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850" y="2276872"/>
                <a:ext cx="6251648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2437" t="-5837" r="-1852" b="-1128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下矢印 8"/>
          <p:cNvSpPr/>
          <p:nvPr/>
        </p:nvSpPr>
        <p:spPr>
          <a:xfrm>
            <a:off x="4013938" y="4149080"/>
            <a:ext cx="1152128" cy="72008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1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"/>
        <a:ea typeface="Meiryo UI"/>
        <a:cs typeface=""/>
      </a:majorFont>
      <a:minorFont>
        <a:latin typeface="Helvetica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423</Words>
  <Application>Microsoft Office PowerPoint</Application>
  <PresentationFormat>画面に合わせる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​​テーマ</vt:lpstr>
      <vt:lpstr>G：夏休みの掃除当番</vt:lpstr>
      <vt:lpstr>問題概要</vt:lpstr>
      <vt:lpstr>部分点解法 (K=0の場合)</vt:lpstr>
      <vt:lpstr>部分点解法 (K=0の場合)</vt:lpstr>
      <vt:lpstr>部分点解法 (K=0の場合)</vt:lpstr>
      <vt:lpstr>部分点解法 (K=0の場合)</vt:lpstr>
      <vt:lpstr>部分点解法 (K=0の場合)</vt:lpstr>
      <vt:lpstr>満点解法</vt:lpstr>
      <vt:lpstr>満点解法</vt:lpstr>
      <vt:lpstr>統計情報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G: 夏休みの掃除当番</dc:title>
  <dc:creator>FJ-USER</dc:creator>
  <cp:lastModifiedBy>FJ-USER</cp:lastModifiedBy>
  <cp:revision>23</cp:revision>
  <dcterms:created xsi:type="dcterms:W3CDTF">2014-03-02T04:38:51Z</dcterms:created>
  <dcterms:modified xsi:type="dcterms:W3CDTF">2014-03-06T10:59:39Z</dcterms:modified>
</cp:coreProperties>
</file>